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4"/>
  </p:notesMasterIdLst>
  <p:handoutMasterIdLst>
    <p:handoutMasterId r:id="rId25"/>
  </p:handoutMasterIdLst>
  <p:sldIdLst>
    <p:sldId id="259" r:id="rId3"/>
    <p:sldId id="709" r:id="rId4"/>
    <p:sldId id="449" r:id="rId5"/>
    <p:sldId id="263" r:id="rId6"/>
    <p:sldId id="703" r:id="rId7"/>
    <p:sldId id="706" r:id="rId8"/>
    <p:sldId id="260" r:id="rId9"/>
    <p:sldId id="714" r:id="rId10"/>
    <p:sldId id="264" r:id="rId11"/>
    <p:sldId id="722" r:id="rId12"/>
    <p:sldId id="721" r:id="rId13"/>
    <p:sldId id="723" r:id="rId14"/>
    <p:sldId id="725" r:id="rId15"/>
    <p:sldId id="302" r:id="rId16"/>
    <p:sldId id="727" r:id="rId17"/>
    <p:sldId id="728" r:id="rId18"/>
    <p:sldId id="729" r:id="rId19"/>
    <p:sldId id="303" r:id="rId20"/>
    <p:sldId id="306" r:id="rId21"/>
    <p:sldId id="730" r:id="rId22"/>
    <p:sldId id="731" r:id="rId23"/>
  </p:sldIdLst>
  <p:sldSz cx="9144000" cy="6858000" type="screen4x3"/>
  <p:notesSz cx="6858000" cy="9144000"/>
  <p:custShowLst>
    <p:custShow name="Seminar Tzair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;" initials=";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0000FF"/>
    <a:srgbClr val="00001E"/>
    <a:srgbClr val="4F81BD"/>
    <a:srgbClr val="009900"/>
    <a:srgbClr val="FF00FF"/>
    <a:srgbClr val="FF3300"/>
    <a:srgbClr val="000000"/>
    <a:srgbClr val="2F7F95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1" autoAdjust="0"/>
    <p:restoredTop sz="88776" autoAdjust="0"/>
  </p:normalViewPr>
  <p:slideViewPr>
    <p:cSldViewPr>
      <p:cViewPr varScale="1">
        <p:scale>
          <a:sx n="108" d="100"/>
          <a:sy n="108" d="100"/>
        </p:scale>
        <p:origin x="6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notesViewPr>
    <p:cSldViewPr showGuide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16T12:40:00.408" idx="4">
    <p:pos x="4032" y="-9"/>
    <p:text>random walk
described by a Weiner process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D2BF90-966D-2E45-8830-FFDEEEBB1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B08C8-FBC2-164D-AAFA-DA7723300C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D7297-14CD-3749-B1AE-B91A9EA628A0}" type="datetimeFigureOut">
              <a:rPr lang="en-IL" smtClean="0"/>
              <a:t>13/06/2021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C9294-AF95-7C4B-BCC5-8D4E09C294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98DBE-E65A-4C40-A225-EC4352D000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68C41-1441-C249-A1B7-69E06DD9084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72069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5F8DF-CBC1-4E1A-8CE8-5F7D3D761A02}" type="datetimeFigureOut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27EF7-1ADA-4BF8-A968-2E4BBDD1E96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27EF7-1ADA-4BF8-A968-2E4BBDD1E96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5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7" name="Shape 6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58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7" name="Shape 6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976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7" name="Shape 6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87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918A-67F5-4AF0-87E8-159388012F72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CC36E-F8FB-4794-8D15-AF0488F45AAB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4093-FEC5-4DC2-AC23-4F883004AB5C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4FB7-C478-46E8-8A75-8B3D691E1B4A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7"/>
          <p:cNvSpPr/>
          <p:nvPr/>
        </p:nvSpPr>
        <p:spPr>
          <a:xfrm>
            <a:off x="0" y="0"/>
            <a:ext cx="9144000" cy="1341687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455414" y="168275"/>
            <a:ext cx="8233172" cy="973337"/>
          </a:xfrm>
          <a:prstGeom prst="rect">
            <a:avLst/>
          </a:prstGeom>
        </p:spPr>
        <p:txBody>
          <a:bodyPr/>
          <a:lstStyle>
            <a:lvl1pPr marL="40638" marR="40638" defTabSz="910796">
              <a:defRPr sz="2672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000"/>
                    </a:srgbClr>
                  </a:outerShdw>
                </a:effectLst>
                <a:uFill>
                  <a:solidFill>
                    <a:srgbClr val="5873E3"/>
                  </a:solidFill>
                </a:uFill>
                <a:latin typeface="Lucida Fax"/>
                <a:ea typeface="Lucida Fax"/>
                <a:cs typeface="Lucida Fax"/>
                <a:sym typeface="Lucida Fax"/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45" name="Title 1"/>
          <p:cNvSpPr txBox="1"/>
          <p:nvPr/>
        </p:nvSpPr>
        <p:spPr>
          <a:xfrm>
            <a:off x="834796" y="6592919"/>
            <a:ext cx="7772401" cy="31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Barak Raveh – Integrative multiscale modeling of complex and dynamic biological systems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419820"/>
            <a:ext cx="8233172" cy="5116175"/>
          </a:xfrm>
          <a:prstGeom prst="rect">
            <a:avLst/>
          </a:prstGeom>
        </p:spPr>
        <p:txBody>
          <a:bodyPr anchor="t"/>
          <a:lstStyle>
            <a:lvl1pPr marL="269667" marR="40638" indent="-241093" defTabSz="910796">
              <a:spcBef>
                <a:spcPts val="1266"/>
              </a:spcBef>
              <a:buSzPct val="100000"/>
              <a:defRPr sz="3094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50942" marR="40638" indent="-200911" defTabSz="910796">
              <a:spcBef>
                <a:spcPts val="1266"/>
              </a:spcBef>
              <a:buSzPct val="100000"/>
              <a:defRPr sz="2672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832217" marR="40638" indent="-160729" defTabSz="910796">
              <a:spcBef>
                <a:spcPts val="1266"/>
              </a:spcBef>
              <a:buSzPct val="100000"/>
              <a:defRPr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153674" marR="40638" indent="-160729" defTabSz="910796">
              <a:spcBef>
                <a:spcPts val="1266"/>
              </a:spcBef>
              <a:buSzPct val="100000"/>
              <a:defRPr sz="1969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475131" marR="40638" indent="-160729" defTabSz="910796">
              <a:spcBef>
                <a:spcPts val="1266"/>
              </a:spcBef>
              <a:buSzPct val="100000"/>
              <a:buChar char="»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7407" y="6474024"/>
            <a:ext cx="318749" cy="314458"/>
          </a:xfrm>
          <a:prstGeom prst="rect">
            <a:avLst/>
          </a:prstGeom>
        </p:spPr>
        <p:txBody>
          <a:bodyPr>
            <a:normAutofit/>
          </a:bodyPr>
          <a:lstStyle>
            <a:lvl1pPr defTabSz="455398">
              <a:defRPr sz="1687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794429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91731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140531" y="203273"/>
            <a:ext cx="6858002" cy="45743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588694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307379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1591717" y="431602"/>
            <a:ext cx="8719840" cy="58132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0234299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19218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7"/>
          <p:cNvSpPr/>
          <p:nvPr/>
        </p:nvSpPr>
        <p:spPr>
          <a:xfrm>
            <a:off x="0" y="0"/>
            <a:ext cx="9144001" cy="1148931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669727" y="89297"/>
            <a:ext cx="7804547" cy="970336"/>
          </a:xfrm>
          <a:prstGeom prst="rect">
            <a:avLst/>
          </a:prstGeom>
        </p:spPr>
        <p:txBody>
          <a:bodyPr/>
          <a:lstStyle>
            <a:lvl1pPr>
              <a:defRPr sz="2672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000"/>
                    </a:srgbClr>
                  </a:outerShdw>
                </a:effectLst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59" name="Title 1"/>
          <p:cNvSpPr txBox="1"/>
          <p:nvPr/>
        </p:nvSpPr>
        <p:spPr>
          <a:xfrm>
            <a:off x="834796" y="6593880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Raveh lab – Integrative multiscale modeling of complex and dynamic biological systems</a:t>
            </a:r>
          </a:p>
        </p:txBody>
      </p:sp>
      <p:sp>
        <p:nvSpPr>
          <p:cNvPr id="60" name="Freeform 13"/>
          <p:cNvSpPr/>
          <p:nvPr/>
        </p:nvSpPr>
        <p:spPr>
          <a:xfrm>
            <a:off x="179511" y="6957392"/>
            <a:ext cx="149988" cy="29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9" y="11921"/>
                </a:moveTo>
                <a:lnTo>
                  <a:pt x="21169" y="13367"/>
                </a:lnTo>
                <a:lnTo>
                  <a:pt x="21169" y="13391"/>
                </a:lnTo>
                <a:lnTo>
                  <a:pt x="21212" y="16368"/>
                </a:lnTo>
                <a:lnTo>
                  <a:pt x="19962" y="16368"/>
                </a:lnTo>
                <a:lnTo>
                  <a:pt x="15111" y="12399"/>
                </a:lnTo>
                <a:lnTo>
                  <a:pt x="15111" y="12374"/>
                </a:lnTo>
                <a:lnTo>
                  <a:pt x="1207" y="21600"/>
                </a:lnTo>
                <a:lnTo>
                  <a:pt x="1143" y="21600"/>
                </a:lnTo>
                <a:lnTo>
                  <a:pt x="0" y="21000"/>
                </a:lnTo>
                <a:lnTo>
                  <a:pt x="0" y="21036"/>
                </a:lnTo>
                <a:lnTo>
                  <a:pt x="0" y="18868"/>
                </a:lnTo>
                <a:lnTo>
                  <a:pt x="3384" y="16540"/>
                </a:lnTo>
                <a:lnTo>
                  <a:pt x="3449" y="16540"/>
                </a:lnTo>
                <a:lnTo>
                  <a:pt x="3514" y="37"/>
                </a:lnTo>
                <a:lnTo>
                  <a:pt x="3514" y="0"/>
                </a:lnTo>
                <a:lnTo>
                  <a:pt x="7114" y="0"/>
                </a:lnTo>
                <a:lnTo>
                  <a:pt x="8084" y="12815"/>
                </a:lnTo>
                <a:lnTo>
                  <a:pt x="8084" y="12779"/>
                </a:lnTo>
                <a:lnTo>
                  <a:pt x="8558" y="13048"/>
                </a:lnTo>
                <a:lnTo>
                  <a:pt x="8623" y="13048"/>
                </a:lnTo>
                <a:lnTo>
                  <a:pt x="14788" y="7841"/>
                </a:lnTo>
                <a:lnTo>
                  <a:pt x="14788" y="7878"/>
                </a:lnTo>
                <a:lnTo>
                  <a:pt x="16405" y="7890"/>
                </a:lnTo>
                <a:lnTo>
                  <a:pt x="16405" y="7853"/>
                </a:lnTo>
                <a:lnTo>
                  <a:pt x="17892" y="9569"/>
                </a:lnTo>
                <a:lnTo>
                  <a:pt x="17763" y="9581"/>
                </a:lnTo>
                <a:lnTo>
                  <a:pt x="21600" y="8368"/>
                </a:lnTo>
                <a:lnTo>
                  <a:pt x="21557" y="8368"/>
                </a:lnTo>
                <a:lnTo>
                  <a:pt x="21471" y="11382"/>
                </a:lnTo>
                <a:lnTo>
                  <a:pt x="21514" y="11382"/>
                </a:lnTo>
                <a:lnTo>
                  <a:pt x="19768" y="12007"/>
                </a:lnTo>
                <a:lnTo>
                  <a:pt x="19919" y="11921"/>
                </a:lnTo>
                <a:close/>
              </a:path>
            </a:pathLst>
          </a:custGeom>
          <a:solidFill>
            <a:srgbClr val="BFCAE2"/>
          </a:solidFill>
          <a:ln w="12700">
            <a:solidFill>
              <a:srgbClr val="1F497D"/>
            </a:solidFill>
            <a:bevel/>
          </a:ln>
        </p:spPr>
        <p:txBody>
          <a:bodyPr lIns="45719" tIns="45719" rIns="45719" bIns="45719"/>
          <a:lstStyle/>
          <a:p>
            <a:pPr algn="l" defTabSz="914367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281131"/>
            <a:ext cx="7804547" cy="4960721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769170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9144000" cy="1412776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779E1420-6C24-4EB3-8F00-67066822AA40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0" y="6525344"/>
            <a:ext cx="9144000" cy="332656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Slide Number Placeholder 5"/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354F2-E159-4A76-AEA2-D4A2B18E5DBA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834796" y="6597352"/>
            <a:ext cx="7772400" cy="428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n-cs"/>
              </a:rPr>
              <a:t>Course 76562 – protein dynamics and spatiotemporal modeling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3" name="Freeform 13"/>
          <p:cNvSpPr>
            <a:spLocks noChangeAspect="1"/>
          </p:cNvSpPr>
          <p:nvPr userDrawn="1"/>
        </p:nvSpPr>
        <p:spPr bwMode="auto">
          <a:xfrm>
            <a:off x="179512" y="6957392"/>
            <a:ext cx="149987" cy="291649"/>
          </a:xfrm>
          <a:custGeom>
            <a:avLst/>
            <a:gdLst/>
            <a:ahLst/>
            <a:cxnLst>
              <a:cxn ang="0">
                <a:pos x="924" y="973"/>
              </a:cxn>
              <a:cxn ang="0">
                <a:pos x="982" y="1091"/>
              </a:cxn>
              <a:cxn ang="0">
                <a:pos x="982" y="1093"/>
              </a:cxn>
              <a:cxn ang="0">
                <a:pos x="984" y="1336"/>
              </a:cxn>
              <a:cxn ang="0">
                <a:pos x="982" y="1336"/>
              </a:cxn>
              <a:cxn ang="0">
                <a:pos x="929" y="1336"/>
              </a:cxn>
              <a:cxn ang="0">
                <a:pos x="926" y="1336"/>
              </a:cxn>
              <a:cxn ang="0">
                <a:pos x="701" y="1012"/>
              </a:cxn>
              <a:cxn ang="0">
                <a:pos x="701" y="1010"/>
              </a:cxn>
              <a:cxn ang="0">
                <a:pos x="56" y="1763"/>
              </a:cxn>
              <a:cxn ang="0">
                <a:pos x="53" y="1763"/>
              </a:cxn>
              <a:cxn ang="0">
                <a:pos x="0" y="1714"/>
              </a:cxn>
              <a:cxn ang="0">
                <a:pos x="0" y="1717"/>
              </a:cxn>
              <a:cxn ang="0">
                <a:pos x="0" y="1542"/>
              </a:cxn>
              <a:cxn ang="0">
                <a:pos x="0" y="1540"/>
              </a:cxn>
              <a:cxn ang="0">
                <a:pos x="157" y="1350"/>
              </a:cxn>
              <a:cxn ang="0">
                <a:pos x="160" y="1350"/>
              </a:cxn>
              <a:cxn ang="0">
                <a:pos x="163" y="3"/>
              </a:cxn>
              <a:cxn ang="0">
                <a:pos x="163" y="0"/>
              </a:cxn>
              <a:cxn ang="0">
                <a:pos x="328" y="0"/>
              </a:cxn>
              <a:cxn ang="0">
                <a:pos x="330" y="0"/>
              </a:cxn>
              <a:cxn ang="0">
                <a:pos x="375" y="1046"/>
              </a:cxn>
              <a:cxn ang="0">
                <a:pos x="375" y="1043"/>
              </a:cxn>
              <a:cxn ang="0">
                <a:pos x="397" y="1065"/>
              </a:cxn>
              <a:cxn ang="0">
                <a:pos x="400" y="1065"/>
              </a:cxn>
              <a:cxn ang="0">
                <a:pos x="686" y="640"/>
              </a:cxn>
              <a:cxn ang="0">
                <a:pos x="686" y="643"/>
              </a:cxn>
              <a:cxn ang="0">
                <a:pos x="761" y="644"/>
              </a:cxn>
              <a:cxn ang="0">
                <a:pos x="761" y="641"/>
              </a:cxn>
              <a:cxn ang="0">
                <a:pos x="830" y="781"/>
              </a:cxn>
              <a:cxn ang="0">
                <a:pos x="824" y="782"/>
              </a:cxn>
              <a:cxn ang="0">
                <a:pos x="1002" y="683"/>
              </a:cxn>
              <a:cxn ang="0">
                <a:pos x="1000" y="683"/>
              </a:cxn>
              <a:cxn ang="0">
                <a:pos x="996" y="929"/>
              </a:cxn>
              <a:cxn ang="0">
                <a:pos x="998" y="929"/>
              </a:cxn>
              <a:cxn ang="0">
                <a:pos x="917" y="980"/>
              </a:cxn>
              <a:cxn ang="0">
                <a:pos x="924" y="973"/>
              </a:cxn>
            </a:cxnLst>
            <a:rect l="0" t="0" r="r" b="b"/>
            <a:pathLst>
              <a:path w="1002" h="1763">
                <a:moveTo>
                  <a:pt x="924" y="973"/>
                </a:moveTo>
                <a:lnTo>
                  <a:pt x="982" y="1091"/>
                </a:lnTo>
                <a:lnTo>
                  <a:pt x="982" y="1093"/>
                </a:lnTo>
                <a:lnTo>
                  <a:pt x="984" y="1336"/>
                </a:lnTo>
                <a:lnTo>
                  <a:pt x="982" y="1336"/>
                </a:lnTo>
                <a:lnTo>
                  <a:pt x="929" y="1336"/>
                </a:lnTo>
                <a:lnTo>
                  <a:pt x="926" y="1336"/>
                </a:lnTo>
                <a:lnTo>
                  <a:pt x="701" y="1012"/>
                </a:lnTo>
                <a:lnTo>
                  <a:pt x="701" y="1010"/>
                </a:lnTo>
                <a:lnTo>
                  <a:pt x="56" y="1763"/>
                </a:lnTo>
                <a:lnTo>
                  <a:pt x="53" y="1763"/>
                </a:lnTo>
                <a:lnTo>
                  <a:pt x="0" y="1714"/>
                </a:lnTo>
                <a:lnTo>
                  <a:pt x="0" y="1717"/>
                </a:lnTo>
                <a:lnTo>
                  <a:pt x="0" y="1542"/>
                </a:lnTo>
                <a:lnTo>
                  <a:pt x="0" y="1540"/>
                </a:lnTo>
                <a:lnTo>
                  <a:pt x="157" y="1350"/>
                </a:lnTo>
                <a:lnTo>
                  <a:pt x="160" y="1350"/>
                </a:lnTo>
                <a:lnTo>
                  <a:pt x="163" y="3"/>
                </a:lnTo>
                <a:lnTo>
                  <a:pt x="163" y="0"/>
                </a:lnTo>
                <a:lnTo>
                  <a:pt x="328" y="0"/>
                </a:lnTo>
                <a:lnTo>
                  <a:pt x="330" y="0"/>
                </a:lnTo>
                <a:lnTo>
                  <a:pt x="375" y="1046"/>
                </a:lnTo>
                <a:lnTo>
                  <a:pt x="375" y="1043"/>
                </a:lnTo>
                <a:lnTo>
                  <a:pt x="397" y="1065"/>
                </a:lnTo>
                <a:lnTo>
                  <a:pt x="400" y="1065"/>
                </a:lnTo>
                <a:lnTo>
                  <a:pt x="686" y="640"/>
                </a:lnTo>
                <a:lnTo>
                  <a:pt x="686" y="643"/>
                </a:lnTo>
                <a:lnTo>
                  <a:pt x="761" y="644"/>
                </a:lnTo>
                <a:lnTo>
                  <a:pt x="761" y="641"/>
                </a:lnTo>
                <a:lnTo>
                  <a:pt x="830" y="781"/>
                </a:lnTo>
                <a:lnTo>
                  <a:pt x="824" y="782"/>
                </a:lnTo>
                <a:lnTo>
                  <a:pt x="1002" y="683"/>
                </a:lnTo>
                <a:lnTo>
                  <a:pt x="1000" y="683"/>
                </a:lnTo>
                <a:lnTo>
                  <a:pt x="996" y="929"/>
                </a:lnTo>
                <a:lnTo>
                  <a:pt x="998" y="929"/>
                </a:lnTo>
                <a:lnTo>
                  <a:pt x="917" y="980"/>
                </a:lnTo>
                <a:lnTo>
                  <a:pt x="924" y="973"/>
                </a:lnTo>
                <a:close/>
              </a:path>
            </a:pathLst>
          </a:custGeom>
          <a:solidFill>
            <a:srgbClr val="BFCAE2"/>
          </a:solidFill>
          <a:ln w="12700" cap="flat">
            <a:solidFill>
              <a:schemeClr val="tx2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he-IL"/>
          </a:p>
        </p:txBody>
      </p:sp>
      <p:pic>
        <p:nvPicPr>
          <p:cNvPr id="14" name="Picture 2" descr="IMRIC banner"/>
          <p:cNvPicPr>
            <a:picLocks noChangeAspect="1" noChangeArrowheads="1"/>
          </p:cNvPicPr>
          <p:nvPr userDrawn="1"/>
        </p:nvPicPr>
        <p:blipFill>
          <a:blip r:embed="rId2" cstate="print"/>
          <a:srcRect l="4287" t="17608" r="78400"/>
          <a:stretch>
            <a:fillRect/>
          </a:stretch>
        </p:blipFill>
        <p:spPr bwMode="auto">
          <a:xfrm>
            <a:off x="8892480" y="6576060"/>
            <a:ext cx="193928" cy="237316"/>
          </a:xfrm>
          <a:prstGeom prst="rect">
            <a:avLst/>
          </a:prstGeom>
          <a:noFill/>
        </p:spPr>
      </p:pic>
      <p:grpSp>
        <p:nvGrpSpPr>
          <p:cNvPr id="15" name="Group 14"/>
          <p:cNvGrpSpPr>
            <a:grpSpLocks noChangeAspect="1"/>
          </p:cNvGrpSpPr>
          <p:nvPr userDrawn="1"/>
        </p:nvGrpSpPr>
        <p:grpSpPr bwMode="auto">
          <a:xfrm>
            <a:off x="135467" y="6531206"/>
            <a:ext cx="117356" cy="326794"/>
            <a:chOff x="3086" y="785"/>
            <a:chExt cx="1002" cy="2474"/>
          </a:xfrm>
          <a:solidFill>
            <a:schemeClr val="bg1"/>
          </a:solidFill>
        </p:grpSpPr>
        <p:sp>
          <p:nvSpPr>
            <p:cNvPr id="16" name="Freeform 15"/>
            <p:cNvSpPr>
              <a:spLocks noChangeAspect="1"/>
            </p:cNvSpPr>
            <p:nvPr/>
          </p:nvSpPr>
          <p:spPr bwMode="auto">
            <a:xfrm>
              <a:off x="3086" y="1496"/>
              <a:ext cx="1002" cy="1763"/>
            </a:xfrm>
            <a:custGeom>
              <a:avLst/>
              <a:gdLst/>
              <a:ahLst/>
              <a:cxnLst>
                <a:cxn ang="0">
                  <a:pos x="924" y="973"/>
                </a:cxn>
                <a:cxn ang="0">
                  <a:pos x="982" y="1091"/>
                </a:cxn>
                <a:cxn ang="0">
                  <a:pos x="982" y="1093"/>
                </a:cxn>
                <a:cxn ang="0">
                  <a:pos x="984" y="1336"/>
                </a:cxn>
                <a:cxn ang="0">
                  <a:pos x="982" y="1336"/>
                </a:cxn>
                <a:cxn ang="0">
                  <a:pos x="929" y="1336"/>
                </a:cxn>
                <a:cxn ang="0">
                  <a:pos x="926" y="1336"/>
                </a:cxn>
                <a:cxn ang="0">
                  <a:pos x="701" y="1012"/>
                </a:cxn>
                <a:cxn ang="0">
                  <a:pos x="701" y="1010"/>
                </a:cxn>
                <a:cxn ang="0">
                  <a:pos x="56" y="1763"/>
                </a:cxn>
                <a:cxn ang="0">
                  <a:pos x="53" y="1763"/>
                </a:cxn>
                <a:cxn ang="0">
                  <a:pos x="0" y="1714"/>
                </a:cxn>
                <a:cxn ang="0">
                  <a:pos x="0" y="1717"/>
                </a:cxn>
                <a:cxn ang="0">
                  <a:pos x="0" y="1542"/>
                </a:cxn>
                <a:cxn ang="0">
                  <a:pos x="0" y="1540"/>
                </a:cxn>
                <a:cxn ang="0">
                  <a:pos x="157" y="1350"/>
                </a:cxn>
                <a:cxn ang="0">
                  <a:pos x="160" y="1350"/>
                </a:cxn>
                <a:cxn ang="0">
                  <a:pos x="163" y="3"/>
                </a:cxn>
                <a:cxn ang="0">
                  <a:pos x="163" y="0"/>
                </a:cxn>
                <a:cxn ang="0">
                  <a:pos x="328" y="0"/>
                </a:cxn>
                <a:cxn ang="0">
                  <a:pos x="330" y="0"/>
                </a:cxn>
                <a:cxn ang="0">
                  <a:pos x="375" y="1046"/>
                </a:cxn>
                <a:cxn ang="0">
                  <a:pos x="375" y="1043"/>
                </a:cxn>
                <a:cxn ang="0">
                  <a:pos x="397" y="1065"/>
                </a:cxn>
                <a:cxn ang="0">
                  <a:pos x="400" y="1065"/>
                </a:cxn>
                <a:cxn ang="0">
                  <a:pos x="686" y="640"/>
                </a:cxn>
                <a:cxn ang="0">
                  <a:pos x="686" y="643"/>
                </a:cxn>
                <a:cxn ang="0">
                  <a:pos x="761" y="644"/>
                </a:cxn>
                <a:cxn ang="0">
                  <a:pos x="761" y="641"/>
                </a:cxn>
                <a:cxn ang="0">
                  <a:pos x="830" y="781"/>
                </a:cxn>
                <a:cxn ang="0">
                  <a:pos x="824" y="782"/>
                </a:cxn>
                <a:cxn ang="0">
                  <a:pos x="1002" y="683"/>
                </a:cxn>
                <a:cxn ang="0">
                  <a:pos x="1000" y="683"/>
                </a:cxn>
                <a:cxn ang="0">
                  <a:pos x="996" y="929"/>
                </a:cxn>
                <a:cxn ang="0">
                  <a:pos x="998" y="929"/>
                </a:cxn>
                <a:cxn ang="0">
                  <a:pos x="917" y="980"/>
                </a:cxn>
                <a:cxn ang="0">
                  <a:pos x="924" y="973"/>
                </a:cxn>
              </a:cxnLst>
              <a:rect l="0" t="0" r="r" b="b"/>
              <a:pathLst>
                <a:path w="1002" h="1763">
                  <a:moveTo>
                    <a:pt x="924" y="973"/>
                  </a:moveTo>
                  <a:lnTo>
                    <a:pt x="982" y="1091"/>
                  </a:lnTo>
                  <a:lnTo>
                    <a:pt x="982" y="1093"/>
                  </a:lnTo>
                  <a:lnTo>
                    <a:pt x="984" y="1336"/>
                  </a:lnTo>
                  <a:lnTo>
                    <a:pt x="982" y="1336"/>
                  </a:lnTo>
                  <a:lnTo>
                    <a:pt x="929" y="1336"/>
                  </a:lnTo>
                  <a:lnTo>
                    <a:pt x="926" y="1336"/>
                  </a:lnTo>
                  <a:lnTo>
                    <a:pt x="701" y="1012"/>
                  </a:lnTo>
                  <a:lnTo>
                    <a:pt x="701" y="1010"/>
                  </a:lnTo>
                  <a:lnTo>
                    <a:pt x="56" y="1763"/>
                  </a:lnTo>
                  <a:lnTo>
                    <a:pt x="53" y="1763"/>
                  </a:lnTo>
                  <a:lnTo>
                    <a:pt x="0" y="1714"/>
                  </a:lnTo>
                  <a:lnTo>
                    <a:pt x="0" y="1717"/>
                  </a:lnTo>
                  <a:lnTo>
                    <a:pt x="0" y="1542"/>
                  </a:lnTo>
                  <a:lnTo>
                    <a:pt x="0" y="1540"/>
                  </a:lnTo>
                  <a:lnTo>
                    <a:pt x="157" y="1350"/>
                  </a:lnTo>
                  <a:lnTo>
                    <a:pt x="160" y="1350"/>
                  </a:lnTo>
                  <a:lnTo>
                    <a:pt x="163" y="3"/>
                  </a:lnTo>
                  <a:lnTo>
                    <a:pt x="163" y="0"/>
                  </a:lnTo>
                  <a:lnTo>
                    <a:pt x="328" y="0"/>
                  </a:lnTo>
                  <a:lnTo>
                    <a:pt x="330" y="0"/>
                  </a:lnTo>
                  <a:lnTo>
                    <a:pt x="375" y="1046"/>
                  </a:lnTo>
                  <a:lnTo>
                    <a:pt x="375" y="1043"/>
                  </a:lnTo>
                  <a:lnTo>
                    <a:pt x="397" y="1065"/>
                  </a:lnTo>
                  <a:lnTo>
                    <a:pt x="400" y="1065"/>
                  </a:lnTo>
                  <a:lnTo>
                    <a:pt x="686" y="640"/>
                  </a:lnTo>
                  <a:lnTo>
                    <a:pt x="686" y="643"/>
                  </a:lnTo>
                  <a:lnTo>
                    <a:pt x="761" y="644"/>
                  </a:lnTo>
                  <a:lnTo>
                    <a:pt x="761" y="641"/>
                  </a:lnTo>
                  <a:lnTo>
                    <a:pt x="830" y="781"/>
                  </a:lnTo>
                  <a:lnTo>
                    <a:pt x="824" y="782"/>
                  </a:lnTo>
                  <a:lnTo>
                    <a:pt x="1002" y="683"/>
                  </a:lnTo>
                  <a:lnTo>
                    <a:pt x="1000" y="683"/>
                  </a:lnTo>
                  <a:lnTo>
                    <a:pt x="996" y="929"/>
                  </a:lnTo>
                  <a:lnTo>
                    <a:pt x="998" y="929"/>
                  </a:lnTo>
                  <a:lnTo>
                    <a:pt x="917" y="980"/>
                  </a:lnTo>
                  <a:lnTo>
                    <a:pt x="924" y="97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flat">
              <a:solidFill>
                <a:schemeClr val="tx2"/>
              </a:solidFill>
              <a:prstDash val="solid"/>
              <a:bevel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spect="1" noEditPoints="1"/>
            </p:cNvSpPr>
            <p:nvPr/>
          </p:nvSpPr>
          <p:spPr bwMode="auto">
            <a:xfrm>
              <a:off x="3155" y="785"/>
              <a:ext cx="373" cy="670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79" y="0"/>
                </a:cxn>
                <a:cxn ang="0">
                  <a:pos x="74" y="25"/>
                </a:cxn>
                <a:cxn ang="0">
                  <a:pos x="74" y="25"/>
                </a:cxn>
                <a:cxn ang="0">
                  <a:pos x="78" y="1"/>
                </a:cxn>
                <a:cxn ang="0">
                  <a:pos x="121" y="0"/>
                </a:cxn>
                <a:cxn ang="0">
                  <a:pos x="122" y="2"/>
                </a:cxn>
                <a:cxn ang="0">
                  <a:pos x="178" y="190"/>
                </a:cxn>
                <a:cxn ang="0">
                  <a:pos x="178" y="189"/>
                </a:cxn>
                <a:cxn ang="0">
                  <a:pos x="199" y="288"/>
                </a:cxn>
                <a:cxn ang="0">
                  <a:pos x="199" y="287"/>
                </a:cxn>
                <a:cxn ang="0">
                  <a:pos x="211" y="289"/>
                </a:cxn>
                <a:cxn ang="0">
                  <a:pos x="211" y="288"/>
                </a:cxn>
                <a:cxn ang="0">
                  <a:pos x="226" y="222"/>
                </a:cxn>
                <a:cxn ang="0">
                  <a:pos x="226" y="221"/>
                </a:cxn>
                <a:cxn ang="0">
                  <a:pos x="250" y="225"/>
                </a:cxn>
                <a:cxn ang="0">
                  <a:pos x="251" y="225"/>
                </a:cxn>
                <a:cxn ang="0">
                  <a:pos x="253" y="379"/>
                </a:cxn>
                <a:cxn ang="0">
                  <a:pos x="253" y="379"/>
                </a:cxn>
                <a:cxn ang="0">
                  <a:pos x="117" y="471"/>
                </a:cxn>
                <a:cxn ang="0">
                  <a:pos x="3" y="370"/>
                </a:cxn>
                <a:cxn ang="0">
                  <a:pos x="4" y="370"/>
                </a:cxn>
                <a:cxn ang="0">
                  <a:pos x="14" y="223"/>
                </a:cxn>
                <a:cxn ang="0">
                  <a:pos x="14" y="225"/>
                </a:cxn>
                <a:cxn ang="0">
                  <a:pos x="80" y="0"/>
                </a:cxn>
              </a:cxnLst>
              <a:rect l="0" t="0" r="r" b="b"/>
              <a:pathLst>
                <a:path w="267" h="480"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moveTo>
                    <a:pt x="74" y="25"/>
                  </a:moveTo>
                  <a:cubicBezTo>
                    <a:pt x="74" y="25"/>
                    <a:pt x="74" y="25"/>
                    <a:pt x="74" y="25"/>
                  </a:cubicBezTo>
                  <a:moveTo>
                    <a:pt x="78" y="1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33" y="66"/>
                    <a:pt x="166" y="126"/>
                    <a:pt x="178" y="190"/>
                  </a:cubicBezTo>
                  <a:cubicBezTo>
                    <a:pt x="178" y="189"/>
                    <a:pt x="178" y="189"/>
                    <a:pt x="178" y="189"/>
                  </a:cubicBezTo>
                  <a:cubicBezTo>
                    <a:pt x="199" y="288"/>
                    <a:pt x="199" y="288"/>
                    <a:pt x="199" y="288"/>
                  </a:cubicBezTo>
                  <a:cubicBezTo>
                    <a:pt x="199" y="287"/>
                    <a:pt x="199" y="287"/>
                    <a:pt x="199" y="287"/>
                  </a:cubicBezTo>
                  <a:cubicBezTo>
                    <a:pt x="211" y="289"/>
                    <a:pt x="211" y="289"/>
                    <a:pt x="211" y="289"/>
                  </a:cubicBezTo>
                  <a:cubicBezTo>
                    <a:pt x="211" y="288"/>
                    <a:pt x="211" y="288"/>
                    <a:pt x="211" y="288"/>
                  </a:cubicBezTo>
                  <a:cubicBezTo>
                    <a:pt x="226" y="222"/>
                    <a:pt x="226" y="222"/>
                    <a:pt x="226" y="222"/>
                  </a:cubicBezTo>
                  <a:cubicBezTo>
                    <a:pt x="226" y="221"/>
                    <a:pt x="226" y="221"/>
                    <a:pt x="226" y="221"/>
                  </a:cubicBezTo>
                  <a:cubicBezTo>
                    <a:pt x="250" y="225"/>
                    <a:pt x="250" y="225"/>
                    <a:pt x="250" y="225"/>
                  </a:cubicBezTo>
                  <a:cubicBezTo>
                    <a:pt x="251" y="225"/>
                    <a:pt x="251" y="225"/>
                    <a:pt x="251" y="225"/>
                  </a:cubicBezTo>
                  <a:cubicBezTo>
                    <a:pt x="267" y="277"/>
                    <a:pt x="257" y="332"/>
                    <a:pt x="253" y="379"/>
                  </a:cubicBezTo>
                  <a:cubicBezTo>
                    <a:pt x="253" y="379"/>
                    <a:pt x="253" y="379"/>
                    <a:pt x="253" y="379"/>
                  </a:cubicBezTo>
                  <a:cubicBezTo>
                    <a:pt x="248" y="440"/>
                    <a:pt x="181" y="480"/>
                    <a:pt x="117" y="471"/>
                  </a:cubicBezTo>
                  <a:cubicBezTo>
                    <a:pt x="60" y="463"/>
                    <a:pt x="14" y="427"/>
                    <a:pt x="3" y="370"/>
                  </a:cubicBezTo>
                  <a:cubicBezTo>
                    <a:pt x="4" y="370"/>
                    <a:pt x="4" y="370"/>
                    <a:pt x="4" y="370"/>
                  </a:cubicBezTo>
                  <a:cubicBezTo>
                    <a:pt x="0" y="318"/>
                    <a:pt x="2" y="270"/>
                    <a:pt x="14" y="223"/>
                  </a:cubicBezTo>
                  <a:cubicBezTo>
                    <a:pt x="14" y="225"/>
                    <a:pt x="14" y="225"/>
                    <a:pt x="14" y="225"/>
                  </a:cubicBezTo>
                  <a:cubicBezTo>
                    <a:pt x="42" y="157"/>
                    <a:pt x="73" y="73"/>
                    <a:pt x="80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flat" cmpd="sng">
              <a:solidFill>
                <a:schemeClr val="tx2"/>
              </a:solidFill>
              <a:prstDash val="solid"/>
              <a:bevel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idx="21"/>
          </p:nvPr>
        </p:nvSpPr>
        <p:spPr>
          <a:xfrm>
            <a:off x="2873127" y="1818680"/>
            <a:ext cx="6630293" cy="4420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997" y="6536531"/>
            <a:ext cx="294953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042725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7714342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sz="quarter" idx="21"/>
          </p:nvPr>
        </p:nvSpPr>
        <p:spPr>
          <a:xfrm>
            <a:off x="4697015" y="3536156"/>
            <a:ext cx="4257245" cy="28396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Image"/>
          <p:cNvSpPr>
            <a:spLocks noGrp="1"/>
          </p:cNvSpPr>
          <p:nvPr>
            <p:ph type="pic" sz="quarter" idx="22"/>
          </p:nvPr>
        </p:nvSpPr>
        <p:spPr>
          <a:xfrm>
            <a:off x="4572000" y="625079"/>
            <a:ext cx="4125516" cy="27503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9" name="Image"/>
          <p:cNvSpPr>
            <a:spLocks noGrp="1"/>
          </p:cNvSpPr>
          <p:nvPr>
            <p:ph type="pic" idx="23"/>
          </p:nvPr>
        </p:nvSpPr>
        <p:spPr>
          <a:xfrm>
            <a:off x="-1669851" y="625078"/>
            <a:ext cx="8425160" cy="561677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425094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892969" y="4473773"/>
            <a:ext cx="7358063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8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892969" y="2979431"/>
            <a:ext cx="7358063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43457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mage"/>
          <p:cNvSpPr>
            <a:spLocks noGrp="1"/>
          </p:cNvSpPr>
          <p:nvPr>
            <p:ph type="pic" idx="21"/>
          </p:nvPr>
        </p:nvSpPr>
        <p:spPr>
          <a:xfrm>
            <a:off x="-667866" y="0"/>
            <a:ext cx="10479731" cy="69919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1791488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76320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7"/>
          <p:cNvSpPr/>
          <p:nvPr/>
        </p:nvSpPr>
        <p:spPr>
          <a:xfrm>
            <a:off x="0" y="0"/>
            <a:ext cx="9144000" cy="1341687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195150" y="-10604"/>
            <a:ext cx="8753700" cy="1362894"/>
          </a:xfrm>
          <a:prstGeom prst="rect">
            <a:avLst/>
          </a:prstGeom>
        </p:spPr>
        <p:txBody>
          <a:bodyPr lIns="76200" tIns="76200" rIns="76200" bIns="76200"/>
          <a:lstStyle>
            <a:lvl1pPr marL="40182" marR="40638" indent="-40182" defTabSz="642915">
              <a:defRPr sz="2672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000"/>
                    </a:srgbClr>
                  </a:outerShdw>
                </a:effectLst>
                <a:uFill>
                  <a:solidFill>
                    <a:srgbClr val="5873E3"/>
                  </a:solidFill>
                </a:uFill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24" name="Title 1"/>
          <p:cNvSpPr txBox="1"/>
          <p:nvPr/>
        </p:nvSpPr>
        <p:spPr>
          <a:xfrm>
            <a:off x="834796" y="6593880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Barak Raveh – Integrative multiscale modeling of complex and dynamic biological systems</a:t>
            </a:r>
          </a:p>
        </p:txBody>
      </p:sp>
      <p:sp>
        <p:nvSpPr>
          <p:cNvPr id="125" name="Freeform 13"/>
          <p:cNvSpPr/>
          <p:nvPr/>
        </p:nvSpPr>
        <p:spPr>
          <a:xfrm>
            <a:off x="179511" y="6957392"/>
            <a:ext cx="149988" cy="29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9" y="11921"/>
                </a:moveTo>
                <a:lnTo>
                  <a:pt x="21169" y="13367"/>
                </a:lnTo>
                <a:lnTo>
                  <a:pt x="21169" y="13391"/>
                </a:lnTo>
                <a:lnTo>
                  <a:pt x="21212" y="16368"/>
                </a:lnTo>
                <a:lnTo>
                  <a:pt x="19962" y="16368"/>
                </a:lnTo>
                <a:lnTo>
                  <a:pt x="15111" y="12399"/>
                </a:lnTo>
                <a:lnTo>
                  <a:pt x="15111" y="12374"/>
                </a:lnTo>
                <a:lnTo>
                  <a:pt x="1207" y="21600"/>
                </a:lnTo>
                <a:lnTo>
                  <a:pt x="1143" y="21600"/>
                </a:lnTo>
                <a:lnTo>
                  <a:pt x="0" y="21000"/>
                </a:lnTo>
                <a:lnTo>
                  <a:pt x="0" y="21036"/>
                </a:lnTo>
                <a:lnTo>
                  <a:pt x="0" y="18868"/>
                </a:lnTo>
                <a:lnTo>
                  <a:pt x="3384" y="16540"/>
                </a:lnTo>
                <a:lnTo>
                  <a:pt x="3449" y="16540"/>
                </a:lnTo>
                <a:lnTo>
                  <a:pt x="3514" y="37"/>
                </a:lnTo>
                <a:lnTo>
                  <a:pt x="3514" y="0"/>
                </a:lnTo>
                <a:lnTo>
                  <a:pt x="7114" y="0"/>
                </a:lnTo>
                <a:lnTo>
                  <a:pt x="8084" y="12815"/>
                </a:lnTo>
                <a:lnTo>
                  <a:pt x="8084" y="12779"/>
                </a:lnTo>
                <a:lnTo>
                  <a:pt x="8558" y="13048"/>
                </a:lnTo>
                <a:lnTo>
                  <a:pt x="8623" y="13048"/>
                </a:lnTo>
                <a:lnTo>
                  <a:pt x="14788" y="7841"/>
                </a:lnTo>
                <a:lnTo>
                  <a:pt x="14788" y="7878"/>
                </a:lnTo>
                <a:lnTo>
                  <a:pt x="16405" y="7890"/>
                </a:lnTo>
                <a:lnTo>
                  <a:pt x="16405" y="7853"/>
                </a:lnTo>
                <a:lnTo>
                  <a:pt x="17892" y="9569"/>
                </a:lnTo>
                <a:lnTo>
                  <a:pt x="17763" y="9581"/>
                </a:lnTo>
                <a:lnTo>
                  <a:pt x="21600" y="8368"/>
                </a:lnTo>
                <a:lnTo>
                  <a:pt x="21557" y="8368"/>
                </a:lnTo>
                <a:lnTo>
                  <a:pt x="21471" y="11382"/>
                </a:lnTo>
                <a:lnTo>
                  <a:pt x="21514" y="11382"/>
                </a:lnTo>
                <a:lnTo>
                  <a:pt x="19768" y="12007"/>
                </a:lnTo>
                <a:lnTo>
                  <a:pt x="19919" y="11921"/>
                </a:lnTo>
                <a:close/>
              </a:path>
            </a:pathLst>
          </a:custGeom>
          <a:solidFill>
            <a:srgbClr val="BFCAE2"/>
          </a:solidFill>
          <a:ln w="12700">
            <a:solidFill>
              <a:srgbClr val="1F497D"/>
            </a:solidFill>
            <a:bevel/>
          </a:ln>
        </p:spPr>
        <p:txBody>
          <a:bodyPr lIns="45719" tIns="45719" rIns="45719" bIns="45719"/>
          <a:lstStyle/>
          <a:p>
            <a:pPr algn="l" defTabSz="914367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526976"/>
            <a:ext cx="8233172" cy="5018389"/>
          </a:xfrm>
          <a:prstGeom prst="rect">
            <a:avLst/>
          </a:prstGeom>
        </p:spPr>
        <p:txBody>
          <a:bodyPr lIns="76200" tIns="76200" rIns="76200" bIns="76200" anchor="t"/>
          <a:lstStyle>
            <a:lvl1pPr marL="379498" marR="40638" indent="-339316" defTabSz="642915">
              <a:spcBef>
                <a:spcPts val="562"/>
              </a:spcBef>
              <a:buSzPct val="50000"/>
              <a:defRPr sz="2391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729976" marR="40638" indent="-285740" defTabSz="642915">
              <a:spcBef>
                <a:spcPts val="492"/>
              </a:spcBef>
              <a:buSzPct val="50000"/>
              <a:defRPr sz="2109">
                <a:solidFill>
                  <a:srgbClr val="D2420F"/>
                </a:solidFill>
                <a:uFill>
                  <a:solidFill>
                    <a:srgbClr val="D2420F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132913" marR="40638" indent="-232164" defTabSz="642915">
              <a:spcBef>
                <a:spcPts val="422"/>
              </a:spcBef>
              <a:buSzPct val="50000"/>
              <a:defRPr sz="1687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590544" marR="40638" indent="-232164" defTabSz="642915">
              <a:spcBef>
                <a:spcPts val="492"/>
              </a:spcBef>
              <a:buClr>
                <a:srgbClr val="363636"/>
              </a:buClr>
              <a:buSzPct val="100000"/>
              <a:buFont typeface="Arial"/>
              <a:buChar char="–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047058" marR="40638" indent="-232164" defTabSz="642915">
              <a:spcBef>
                <a:spcPts val="492"/>
              </a:spcBef>
              <a:buClr>
                <a:srgbClr val="363636"/>
              </a:buClr>
              <a:buSzPct val="100000"/>
              <a:buFont typeface="Arial"/>
              <a:buChar char="»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44293" y="6590109"/>
            <a:ext cx="455414" cy="508992"/>
          </a:xfrm>
          <a:prstGeom prst="rect">
            <a:avLst/>
          </a:prstGeom>
        </p:spPr>
        <p:txBody>
          <a:bodyPr>
            <a:normAutofit/>
          </a:bodyPr>
          <a:lstStyle>
            <a:lvl1pPr defTabSz="321457">
              <a:defRPr sz="2953"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864487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7"/>
          <p:cNvSpPr/>
          <p:nvPr/>
        </p:nvSpPr>
        <p:spPr>
          <a:xfrm>
            <a:off x="0" y="0"/>
            <a:ext cx="9144000" cy="1341687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455414" y="168275"/>
            <a:ext cx="8233172" cy="973337"/>
          </a:xfrm>
          <a:prstGeom prst="rect">
            <a:avLst/>
          </a:prstGeom>
        </p:spPr>
        <p:txBody>
          <a:bodyPr/>
          <a:lstStyle>
            <a:lvl1pPr marL="40638" marR="40638" defTabSz="910796">
              <a:defRPr sz="2672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000"/>
                    </a:srgbClr>
                  </a:outerShdw>
                </a:effectLst>
                <a:uFill>
                  <a:solidFill>
                    <a:srgbClr val="5873E3"/>
                  </a:solidFill>
                </a:uFill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37" name="Title 1"/>
          <p:cNvSpPr txBox="1"/>
          <p:nvPr/>
        </p:nvSpPr>
        <p:spPr>
          <a:xfrm>
            <a:off x="834796" y="6593880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Raveh lab – Integrative multiscale modeling of complex and dynamic biological systems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419820"/>
            <a:ext cx="8233172" cy="5116175"/>
          </a:xfrm>
          <a:prstGeom prst="rect">
            <a:avLst/>
          </a:prstGeom>
        </p:spPr>
        <p:txBody>
          <a:bodyPr anchor="t"/>
          <a:lstStyle>
            <a:lvl1pPr marL="269667" marR="40638" indent="-241093" defTabSz="910796">
              <a:spcBef>
                <a:spcPts val="1266"/>
              </a:spcBef>
              <a:buSzPct val="100000"/>
              <a:defRPr sz="3094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50942" marR="40638" indent="-200911" defTabSz="910796">
              <a:spcBef>
                <a:spcPts val="1266"/>
              </a:spcBef>
              <a:buSzPct val="100000"/>
              <a:defRPr sz="2672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832217" marR="40638" indent="-160729" defTabSz="910796">
              <a:spcBef>
                <a:spcPts val="1266"/>
              </a:spcBef>
              <a:buSzPct val="100000"/>
              <a:defRPr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153674" marR="40638" indent="-160729" defTabSz="910796">
              <a:spcBef>
                <a:spcPts val="1266"/>
              </a:spcBef>
              <a:buSzPct val="100000"/>
              <a:defRPr sz="1969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475131" marR="40638" indent="-160729" defTabSz="910796">
              <a:spcBef>
                <a:spcPts val="1266"/>
              </a:spcBef>
              <a:buSzPct val="100000"/>
              <a:buChar char="»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7407" y="6474024"/>
            <a:ext cx="318749" cy="314458"/>
          </a:xfrm>
          <a:prstGeom prst="rect">
            <a:avLst/>
          </a:prstGeom>
        </p:spPr>
        <p:txBody>
          <a:bodyPr>
            <a:normAutofit/>
          </a:bodyPr>
          <a:lstStyle>
            <a:lvl1pPr defTabSz="455398">
              <a:defRPr sz="1687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969879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455414" y="164083"/>
            <a:ext cx="8233172" cy="1362894"/>
          </a:xfrm>
          <a:prstGeom prst="rect">
            <a:avLst/>
          </a:prstGeom>
        </p:spPr>
        <p:txBody>
          <a:bodyPr/>
          <a:lstStyle>
            <a:lvl1pPr marL="4465" marR="40638" indent="-4465" defTabSz="642915">
              <a:defRPr sz="3094" b="1">
                <a:solidFill>
                  <a:srgbClr val="5873E3"/>
                </a:solidFill>
                <a:uFill>
                  <a:solidFill>
                    <a:srgbClr val="5873E3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526977"/>
            <a:ext cx="8233172" cy="5331023"/>
          </a:xfrm>
          <a:prstGeom prst="rect">
            <a:avLst/>
          </a:prstGeom>
        </p:spPr>
        <p:txBody>
          <a:bodyPr anchor="t"/>
          <a:lstStyle>
            <a:lvl1pPr marL="268997" marR="40638" indent="-241093" defTabSz="642915">
              <a:spcBef>
                <a:spcPts val="562"/>
              </a:spcBef>
              <a:buSzPct val="50000"/>
              <a:defRPr sz="2391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14555" marR="40638" indent="-200911" defTabSz="642915">
              <a:spcBef>
                <a:spcPts val="492"/>
              </a:spcBef>
              <a:buSzPct val="50000"/>
              <a:defRPr sz="2109">
                <a:solidFill>
                  <a:srgbClr val="D2420F"/>
                </a:solidFill>
                <a:uFill>
                  <a:solidFill>
                    <a:srgbClr val="D2420F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795830" marR="40638" indent="-160729" defTabSz="642915">
              <a:spcBef>
                <a:spcPts val="422"/>
              </a:spcBef>
              <a:buSzPct val="50000"/>
              <a:defRPr sz="1687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117287" marR="40638" indent="-160729" defTabSz="642915">
              <a:spcBef>
                <a:spcPts val="492"/>
              </a:spcBef>
              <a:buClr>
                <a:srgbClr val="363636"/>
              </a:buClr>
              <a:buSzPct val="100000"/>
              <a:buFont typeface="Arial"/>
              <a:buChar char="–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438744" marR="40638" indent="-160729" defTabSz="642915">
              <a:spcBef>
                <a:spcPts val="492"/>
              </a:spcBef>
              <a:buClr>
                <a:srgbClr val="363636"/>
              </a:buClr>
              <a:buSzPct val="100000"/>
              <a:buFont typeface="Arial"/>
              <a:buChar char="»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44293" y="6590109"/>
            <a:ext cx="455414" cy="508992"/>
          </a:xfrm>
          <a:prstGeom prst="rect">
            <a:avLst/>
          </a:prstGeom>
        </p:spPr>
        <p:txBody>
          <a:bodyPr>
            <a:normAutofit/>
          </a:bodyPr>
          <a:lstStyle>
            <a:lvl1pPr defTabSz="321457">
              <a:defRPr sz="2953"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289634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"/>
          <p:cNvSpPr/>
          <p:nvPr/>
        </p:nvSpPr>
        <p:spPr>
          <a:xfrm>
            <a:off x="0" y="0"/>
            <a:ext cx="9152930" cy="1412776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515151"/>
              </a:gs>
              <a:gs pos="100000">
                <a:srgbClr val="929292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26789" tIns="26789" rIns="26789" bIns="26789" anchor="ctr"/>
          <a:lstStyle/>
          <a:p>
            <a:pPr defTabSz="910796">
              <a:defRPr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56" name="Rectangle"/>
          <p:cNvSpPr/>
          <p:nvPr/>
        </p:nvSpPr>
        <p:spPr>
          <a:xfrm>
            <a:off x="0" y="6525345"/>
            <a:ext cx="9152930" cy="332656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515151"/>
              </a:gs>
              <a:gs pos="100000">
                <a:srgbClr val="6C6C6C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26789" tIns="26789" rIns="26789" bIns="26789" anchor="ctr"/>
          <a:lstStyle/>
          <a:p>
            <a:pPr defTabSz="910796">
              <a:defRPr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57" name="Text"/>
          <p:cNvSpPr txBox="1"/>
          <p:nvPr/>
        </p:nvSpPr>
        <p:spPr>
          <a:xfrm>
            <a:off x="7009805" y="6550990"/>
            <a:ext cx="2143125" cy="248898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r" defTabSz="1295400">
              <a:buClr>
                <a:srgbClr val="FFFFFF"/>
              </a:buClr>
              <a:defRPr b="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 </a:t>
            </a:r>
          </a:p>
        </p:txBody>
      </p:sp>
      <p:sp>
        <p:nvSpPr>
          <p:cNvPr id="158" name="Mapping the Phase Space of Models for Transport through the NPC"/>
          <p:cNvSpPr txBox="1"/>
          <p:nvPr/>
        </p:nvSpPr>
        <p:spPr>
          <a:xfrm>
            <a:off x="834796" y="6520808"/>
            <a:ext cx="7786688" cy="272302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910796">
              <a:lnSpc>
                <a:spcPct val="120000"/>
              </a:lnSpc>
              <a:buClr>
                <a:srgbClr val="FFFFFF"/>
              </a:buClr>
              <a:defRPr b="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266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Mapping the Phase Space of Models for Transport through the NPC</a:t>
            </a:r>
          </a:p>
        </p:txBody>
      </p:sp>
      <p:pic>
        <p:nvPicPr>
          <p:cNvPr id="159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0" y="6558767"/>
            <a:ext cx="474502" cy="241350"/>
          </a:xfrm>
          <a:prstGeom prst="rect">
            <a:avLst/>
          </a:prstGeom>
          <a:ln w="12700"/>
        </p:spPr>
      </p:pic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xfrm>
            <a:off x="455414" y="188640"/>
            <a:ext cx="8233172" cy="1143001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defTabSz="910796">
              <a:defRPr sz="3516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598414"/>
            <a:ext cx="8233172" cy="4525964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t"/>
          <a:lstStyle>
            <a:lvl1pPr marL="241093" indent="-241093" defTabSz="910796">
              <a:spcBef>
                <a:spcPts val="703"/>
              </a:spcBef>
              <a:buSzPct val="100000"/>
              <a:buFont typeface="Arial"/>
              <a:defRPr sz="3094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522368" indent="-200911" defTabSz="910796">
              <a:spcBef>
                <a:spcPts val="633"/>
              </a:spcBef>
              <a:buSzPct val="100000"/>
              <a:buFont typeface="Arial"/>
              <a:buChar char="–"/>
              <a:defRPr sz="2672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803643" indent="-160729" defTabSz="910796">
              <a:spcBef>
                <a:spcPts val="562"/>
              </a:spcBef>
              <a:buSzPct val="100000"/>
              <a:buFont typeface="Arial"/>
              <a:defRPr sz="2391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125101" indent="-160729" defTabSz="910796">
              <a:spcBef>
                <a:spcPts val="422"/>
              </a:spcBef>
              <a:buSzPct val="100000"/>
              <a:buFont typeface="Arial"/>
              <a:buChar char="–"/>
              <a:defRPr sz="1969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1446558" indent="-160729" defTabSz="910796">
              <a:spcBef>
                <a:spcPts val="422"/>
              </a:spcBef>
              <a:buSzPct val="100000"/>
              <a:buFont typeface="Arial"/>
              <a:buChar char="»"/>
              <a:defRPr sz="1969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41541" y="6480851"/>
            <a:ext cx="245260" cy="250068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/>
          <a:lstStyle>
            <a:lvl1pPr algn="r" defTabSz="910796"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8339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DCCAD-D38F-4E9A-B8B3-1433AA67A7DE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928255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08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6525344"/>
            <a:ext cx="9144000" cy="332656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354F2-E159-4A76-AEA2-D4A2B18E5DBA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 descr="IMRIC banner"/>
          <p:cNvPicPr>
            <a:picLocks noChangeAspect="1" noChangeArrowheads="1"/>
          </p:cNvPicPr>
          <p:nvPr userDrawn="1"/>
        </p:nvPicPr>
        <p:blipFill>
          <a:blip r:embed="rId2" cstate="print"/>
          <a:srcRect l="4287" t="17608" r="78400"/>
          <a:stretch>
            <a:fillRect/>
          </a:stretch>
        </p:blipFill>
        <p:spPr bwMode="auto">
          <a:xfrm>
            <a:off x="8892480" y="6576060"/>
            <a:ext cx="193928" cy="237316"/>
          </a:xfrm>
          <a:prstGeom prst="rect">
            <a:avLst/>
          </a:prstGeom>
          <a:noFill/>
        </p:spPr>
      </p:pic>
      <p:grpSp>
        <p:nvGrpSpPr>
          <p:cNvPr id="12" name="Group 11"/>
          <p:cNvGrpSpPr>
            <a:grpSpLocks noChangeAspect="1"/>
          </p:cNvGrpSpPr>
          <p:nvPr userDrawn="1"/>
        </p:nvGrpSpPr>
        <p:grpSpPr bwMode="auto">
          <a:xfrm>
            <a:off x="135467" y="6531206"/>
            <a:ext cx="117356" cy="326794"/>
            <a:chOff x="3086" y="785"/>
            <a:chExt cx="1002" cy="2474"/>
          </a:xfrm>
          <a:solidFill>
            <a:schemeClr val="bg1"/>
          </a:solidFill>
        </p:grpSpPr>
        <p:sp>
          <p:nvSpPr>
            <p:cNvPr id="18" name="Freeform 17"/>
            <p:cNvSpPr>
              <a:spLocks noChangeAspect="1"/>
            </p:cNvSpPr>
            <p:nvPr/>
          </p:nvSpPr>
          <p:spPr bwMode="auto">
            <a:xfrm>
              <a:off x="3086" y="1496"/>
              <a:ext cx="1002" cy="1763"/>
            </a:xfrm>
            <a:custGeom>
              <a:avLst/>
              <a:gdLst/>
              <a:ahLst/>
              <a:cxnLst>
                <a:cxn ang="0">
                  <a:pos x="924" y="973"/>
                </a:cxn>
                <a:cxn ang="0">
                  <a:pos x="982" y="1091"/>
                </a:cxn>
                <a:cxn ang="0">
                  <a:pos x="982" y="1093"/>
                </a:cxn>
                <a:cxn ang="0">
                  <a:pos x="984" y="1336"/>
                </a:cxn>
                <a:cxn ang="0">
                  <a:pos x="982" y="1336"/>
                </a:cxn>
                <a:cxn ang="0">
                  <a:pos x="929" y="1336"/>
                </a:cxn>
                <a:cxn ang="0">
                  <a:pos x="926" y="1336"/>
                </a:cxn>
                <a:cxn ang="0">
                  <a:pos x="701" y="1012"/>
                </a:cxn>
                <a:cxn ang="0">
                  <a:pos x="701" y="1010"/>
                </a:cxn>
                <a:cxn ang="0">
                  <a:pos x="56" y="1763"/>
                </a:cxn>
                <a:cxn ang="0">
                  <a:pos x="53" y="1763"/>
                </a:cxn>
                <a:cxn ang="0">
                  <a:pos x="0" y="1714"/>
                </a:cxn>
                <a:cxn ang="0">
                  <a:pos x="0" y="1717"/>
                </a:cxn>
                <a:cxn ang="0">
                  <a:pos x="0" y="1542"/>
                </a:cxn>
                <a:cxn ang="0">
                  <a:pos x="0" y="1540"/>
                </a:cxn>
                <a:cxn ang="0">
                  <a:pos x="157" y="1350"/>
                </a:cxn>
                <a:cxn ang="0">
                  <a:pos x="160" y="1350"/>
                </a:cxn>
                <a:cxn ang="0">
                  <a:pos x="163" y="3"/>
                </a:cxn>
                <a:cxn ang="0">
                  <a:pos x="163" y="0"/>
                </a:cxn>
                <a:cxn ang="0">
                  <a:pos x="328" y="0"/>
                </a:cxn>
                <a:cxn ang="0">
                  <a:pos x="330" y="0"/>
                </a:cxn>
                <a:cxn ang="0">
                  <a:pos x="375" y="1046"/>
                </a:cxn>
                <a:cxn ang="0">
                  <a:pos x="375" y="1043"/>
                </a:cxn>
                <a:cxn ang="0">
                  <a:pos x="397" y="1065"/>
                </a:cxn>
                <a:cxn ang="0">
                  <a:pos x="400" y="1065"/>
                </a:cxn>
                <a:cxn ang="0">
                  <a:pos x="686" y="640"/>
                </a:cxn>
                <a:cxn ang="0">
                  <a:pos x="686" y="643"/>
                </a:cxn>
                <a:cxn ang="0">
                  <a:pos x="761" y="644"/>
                </a:cxn>
                <a:cxn ang="0">
                  <a:pos x="761" y="641"/>
                </a:cxn>
                <a:cxn ang="0">
                  <a:pos x="830" y="781"/>
                </a:cxn>
                <a:cxn ang="0">
                  <a:pos x="824" y="782"/>
                </a:cxn>
                <a:cxn ang="0">
                  <a:pos x="1002" y="683"/>
                </a:cxn>
                <a:cxn ang="0">
                  <a:pos x="1000" y="683"/>
                </a:cxn>
                <a:cxn ang="0">
                  <a:pos x="996" y="929"/>
                </a:cxn>
                <a:cxn ang="0">
                  <a:pos x="998" y="929"/>
                </a:cxn>
                <a:cxn ang="0">
                  <a:pos x="917" y="980"/>
                </a:cxn>
                <a:cxn ang="0">
                  <a:pos x="924" y="973"/>
                </a:cxn>
              </a:cxnLst>
              <a:rect l="0" t="0" r="r" b="b"/>
              <a:pathLst>
                <a:path w="1002" h="1763">
                  <a:moveTo>
                    <a:pt x="924" y="973"/>
                  </a:moveTo>
                  <a:lnTo>
                    <a:pt x="982" y="1091"/>
                  </a:lnTo>
                  <a:lnTo>
                    <a:pt x="982" y="1093"/>
                  </a:lnTo>
                  <a:lnTo>
                    <a:pt x="984" y="1336"/>
                  </a:lnTo>
                  <a:lnTo>
                    <a:pt x="982" y="1336"/>
                  </a:lnTo>
                  <a:lnTo>
                    <a:pt x="929" y="1336"/>
                  </a:lnTo>
                  <a:lnTo>
                    <a:pt x="926" y="1336"/>
                  </a:lnTo>
                  <a:lnTo>
                    <a:pt x="701" y="1012"/>
                  </a:lnTo>
                  <a:lnTo>
                    <a:pt x="701" y="1010"/>
                  </a:lnTo>
                  <a:lnTo>
                    <a:pt x="56" y="1763"/>
                  </a:lnTo>
                  <a:lnTo>
                    <a:pt x="53" y="1763"/>
                  </a:lnTo>
                  <a:lnTo>
                    <a:pt x="0" y="1714"/>
                  </a:lnTo>
                  <a:lnTo>
                    <a:pt x="0" y="1717"/>
                  </a:lnTo>
                  <a:lnTo>
                    <a:pt x="0" y="1542"/>
                  </a:lnTo>
                  <a:lnTo>
                    <a:pt x="0" y="1540"/>
                  </a:lnTo>
                  <a:lnTo>
                    <a:pt x="157" y="1350"/>
                  </a:lnTo>
                  <a:lnTo>
                    <a:pt x="160" y="1350"/>
                  </a:lnTo>
                  <a:lnTo>
                    <a:pt x="163" y="3"/>
                  </a:lnTo>
                  <a:lnTo>
                    <a:pt x="163" y="0"/>
                  </a:lnTo>
                  <a:lnTo>
                    <a:pt x="328" y="0"/>
                  </a:lnTo>
                  <a:lnTo>
                    <a:pt x="330" y="0"/>
                  </a:lnTo>
                  <a:lnTo>
                    <a:pt x="375" y="1046"/>
                  </a:lnTo>
                  <a:lnTo>
                    <a:pt x="375" y="1043"/>
                  </a:lnTo>
                  <a:lnTo>
                    <a:pt x="397" y="1065"/>
                  </a:lnTo>
                  <a:lnTo>
                    <a:pt x="400" y="1065"/>
                  </a:lnTo>
                  <a:lnTo>
                    <a:pt x="686" y="640"/>
                  </a:lnTo>
                  <a:lnTo>
                    <a:pt x="686" y="643"/>
                  </a:lnTo>
                  <a:lnTo>
                    <a:pt x="761" y="644"/>
                  </a:lnTo>
                  <a:lnTo>
                    <a:pt x="761" y="641"/>
                  </a:lnTo>
                  <a:lnTo>
                    <a:pt x="830" y="781"/>
                  </a:lnTo>
                  <a:lnTo>
                    <a:pt x="824" y="782"/>
                  </a:lnTo>
                  <a:lnTo>
                    <a:pt x="1002" y="683"/>
                  </a:lnTo>
                  <a:lnTo>
                    <a:pt x="1000" y="683"/>
                  </a:lnTo>
                  <a:lnTo>
                    <a:pt x="996" y="929"/>
                  </a:lnTo>
                  <a:lnTo>
                    <a:pt x="998" y="929"/>
                  </a:lnTo>
                  <a:lnTo>
                    <a:pt x="917" y="980"/>
                  </a:lnTo>
                  <a:lnTo>
                    <a:pt x="924" y="97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flat">
              <a:solidFill>
                <a:schemeClr val="tx2"/>
              </a:solidFill>
              <a:prstDash val="solid"/>
              <a:bevel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 noChangeAspect="1" noEditPoints="1"/>
            </p:cNvSpPr>
            <p:nvPr/>
          </p:nvSpPr>
          <p:spPr bwMode="auto">
            <a:xfrm>
              <a:off x="3155" y="785"/>
              <a:ext cx="373" cy="670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79" y="0"/>
                </a:cxn>
                <a:cxn ang="0">
                  <a:pos x="74" y="25"/>
                </a:cxn>
                <a:cxn ang="0">
                  <a:pos x="74" y="25"/>
                </a:cxn>
                <a:cxn ang="0">
                  <a:pos x="78" y="1"/>
                </a:cxn>
                <a:cxn ang="0">
                  <a:pos x="121" y="0"/>
                </a:cxn>
                <a:cxn ang="0">
                  <a:pos x="122" y="2"/>
                </a:cxn>
                <a:cxn ang="0">
                  <a:pos x="178" y="190"/>
                </a:cxn>
                <a:cxn ang="0">
                  <a:pos x="178" y="189"/>
                </a:cxn>
                <a:cxn ang="0">
                  <a:pos x="199" y="288"/>
                </a:cxn>
                <a:cxn ang="0">
                  <a:pos x="199" y="287"/>
                </a:cxn>
                <a:cxn ang="0">
                  <a:pos x="211" y="289"/>
                </a:cxn>
                <a:cxn ang="0">
                  <a:pos x="211" y="288"/>
                </a:cxn>
                <a:cxn ang="0">
                  <a:pos x="226" y="222"/>
                </a:cxn>
                <a:cxn ang="0">
                  <a:pos x="226" y="221"/>
                </a:cxn>
                <a:cxn ang="0">
                  <a:pos x="250" y="225"/>
                </a:cxn>
                <a:cxn ang="0">
                  <a:pos x="251" y="225"/>
                </a:cxn>
                <a:cxn ang="0">
                  <a:pos x="253" y="379"/>
                </a:cxn>
                <a:cxn ang="0">
                  <a:pos x="253" y="379"/>
                </a:cxn>
                <a:cxn ang="0">
                  <a:pos x="117" y="471"/>
                </a:cxn>
                <a:cxn ang="0">
                  <a:pos x="3" y="370"/>
                </a:cxn>
                <a:cxn ang="0">
                  <a:pos x="4" y="370"/>
                </a:cxn>
                <a:cxn ang="0">
                  <a:pos x="14" y="223"/>
                </a:cxn>
                <a:cxn ang="0">
                  <a:pos x="14" y="225"/>
                </a:cxn>
                <a:cxn ang="0">
                  <a:pos x="80" y="0"/>
                </a:cxn>
              </a:cxnLst>
              <a:rect l="0" t="0" r="r" b="b"/>
              <a:pathLst>
                <a:path w="267" h="480"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moveTo>
                    <a:pt x="74" y="25"/>
                  </a:moveTo>
                  <a:cubicBezTo>
                    <a:pt x="74" y="25"/>
                    <a:pt x="74" y="25"/>
                    <a:pt x="74" y="25"/>
                  </a:cubicBezTo>
                  <a:moveTo>
                    <a:pt x="78" y="1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33" y="66"/>
                    <a:pt x="166" y="126"/>
                    <a:pt x="178" y="190"/>
                  </a:cubicBezTo>
                  <a:cubicBezTo>
                    <a:pt x="178" y="189"/>
                    <a:pt x="178" y="189"/>
                    <a:pt x="178" y="189"/>
                  </a:cubicBezTo>
                  <a:cubicBezTo>
                    <a:pt x="199" y="288"/>
                    <a:pt x="199" y="288"/>
                    <a:pt x="199" y="288"/>
                  </a:cubicBezTo>
                  <a:cubicBezTo>
                    <a:pt x="199" y="287"/>
                    <a:pt x="199" y="287"/>
                    <a:pt x="199" y="287"/>
                  </a:cubicBezTo>
                  <a:cubicBezTo>
                    <a:pt x="211" y="289"/>
                    <a:pt x="211" y="289"/>
                    <a:pt x="211" y="289"/>
                  </a:cubicBezTo>
                  <a:cubicBezTo>
                    <a:pt x="211" y="288"/>
                    <a:pt x="211" y="288"/>
                    <a:pt x="211" y="288"/>
                  </a:cubicBezTo>
                  <a:cubicBezTo>
                    <a:pt x="226" y="222"/>
                    <a:pt x="226" y="222"/>
                    <a:pt x="226" y="222"/>
                  </a:cubicBezTo>
                  <a:cubicBezTo>
                    <a:pt x="226" y="221"/>
                    <a:pt x="226" y="221"/>
                    <a:pt x="226" y="221"/>
                  </a:cubicBezTo>
                  <a:cubicBezTo>
                    <a:pt x="250" y="225"/>
                    <a:pt x="250" y="225"/>
                    <a:pt x="250" y="225"/>
                  </a:cubicBezTo>
                  <a:cubicBezTo>
                    <a:pt x="251" y="225"/>
                    <a:pt x="251" y="225"/>
                    <a:pt x="251" y="225"/>
                  </a:cubicBezTo>
                  <a:cubicBezTo>
                    <a:pt x="267" y="277"/>
                    <a:pt x="257" y="332"/>
                    <a:pt x="253" y="379"/>
                  </a:cubicBezTo>
                  <a:cubicBezTo>
                    <a:pt x="253" y="379"/>
                    <a:pt x="253" y="379"/>
                    <a:pt x="253" y="379"/>
                  </a:cubicBezTo>
                  <a:cubicBezTo>
                    <a:pt x="248" y="440"/>
                    <a:pt x="181" y="480"/>
                    <a:pt x="117" y="471"/>
                  </a:cubicBezTo>
                  <a:cubicBezTo>
                    <a:pt x="60" y="463"/>
                    <a:pt x="14" y="427"/>
                    <a:pt x="3" y="370"/>
                  </a:cubicBezTo>
                  <a:cubicBezTo>
                    <a:pt x="4" y="370"/>
                    <a:pt x="4" y="370"/>
                    <a:pt x="4" y="370"/>
                  </a:cubicBezTo>
                  <a:cubicBezTo>
                    <a:pt x="0" y="318"/>
                    <a:pt x="2" y="270"/>
                    <a:pt x="14" y="223"/>
                  </a:cubicBezTo>
                  <a:cubicBezTo>
                    <a:pt x="14" y="225"/>
                    <a:pt x="14" y="225"/>
                    <a:pt x="14" y="225"/>
                  </a:cubicBezTo>
                  <a:cubicBezTo>
                    <a:pt x="42" y="157"/>
                    <a:pt x="73" y="73"/>
                    <a:pt x="80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flat" cmpd="sng">
              <a:solidFill>
                <a:schemeClr val="tx2"/>
              </a:solidFill>
              <a:prstDash val="solid"/>
              <a:bevel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0C94C44-FA8C-7644-A76C-3EB983C976D7}"/>
              </a:ext>
            </a:extLst>
          </p:cNvPr>
          <p:cNvSpPr txBox="1">
            <a:spLocks/>
          </p:cNvSpPr>
          <p:nvPr userDrawn="1"/>
        </p:nvSpPr>
        <p:spPr>
          <a:xfrm>
            <a:off x="834796" y="6597352"/>
            <a:ext cx="7772400" cy="428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n-cs"/>
              </a:rPr>
              <a:t>Course 76562 – protein dynamics and spatiotemporal modeling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7"/>
          <p:cNvSpPr/>
          <p:nvPr/>
        </p:nvSpPr>
        <p:spPr>
          <a:xfrm>
            <a:off x="0" y="0"/>
            <a:ext cx="9144000" cy="1341687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455414" y="168275"/>
            <a:ext cx="8233172" cy="1005137"/>
          </a:xfrm>
          <a:prstGeom prst="rect">
            <a:avLst/>
          </a:prstGeom>
        </p:spPr>
        <p:txBody>
          <a:bodyPr/>
          <a:lstStyle>
            <a:lvl1pPr marL="40638" marR="40638" defTabSz="910796">
              <a:defRPr sz="2672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000"/>
                    </a:srgbClr>
                  </a:outerShdw>
                </a:effectLst>
                <a:uFill>
                  <a:solidFill>
                    <a:srgbClr val="5873E3"/>
                  </a:solidFill>
                </a:uFill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71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72" name="Freeform 13"/>
          <p:cNvSpPr/>
          <p:nvPr/>
        </p:nvSpPr>
        <p:spPr>
          <a:xfrm>
            <a:off x="179511" y="6957392"/>
            <a:ext cx="149988" cy="29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9" y="11921"/>
                </a:moveTo>
                <a:lnTo>
                  <a:pt x="21169" y="13367"/>
                </a:lnTo>
                <a:lnTo>
                  <a:pt x="21169" y="13391"/>
                </a:lnTo>
                <a:lnTo>
                  <a:pt x="21212" y="16368"/>
                </a:lnTo>
                <a:lnTo>
                  <a:pt x="19962" y="16368"/>
                </a:lnTo>
                <a:lnTo>
                  <a:pt x="15111" y="12399"/>
                </a:lnTo>
                <a:lnTo>
                  <a:pt x="15111" y="12374"/>
                </a:lnTo>
                <a:lnTo>
                  <a:pt x="1207" y="21600"/>
                </a:lnTo>
                <a:lnTo>
                  <a:pt x="1143" y="21600"/>
                </a:lnTo>
                <a:lnTo>
                  <a:pt x="0" y="21000"/>
                </a:lnTo>
                <a:lnTo>
                  <a:pt x="0" y="21036"/>
                </a:lnTo>
                <a:lnTo>
                  <a:pt x="0" y="18868"/>
                </a:lnTo>
                <a:lnTo>
                  <a:pt x="3384" y="16540"/>
                </a:lnTo>
                <a:lnTo>
                  <a:pt x="3449" y="16540"/>
                </a:lnTo>
                <a:lnTo>
                  <a:pt x="3514" y="37"/>
                </a:lnTo>
                <a:lnTo>
                  <a:pt x="3514" y="0"/>
                </a:lnTo>
                <a:lnTo>
                  <a:pt x="7114" y="0"/>
                </a:lnTo>
                <a:lnTo>
                  <a:pt x="8084" y="12815"/>
                </a:lnTo>
                <a:lnTo>
                  <a:pt x="8084" y="12779"/>
                </a:lnTo>
                <a:lnTo>
                  <a:pt x="8558" y="13048"/>
                </a:lnTo>
                <a:lnTo>
                  <a:pt x="8623" y="13048"/>
                </a:lnTo>
                <a:lnTo>
                  <a:pt x="14788" y="7841"/>
                </a:lnTo>
                <a:lnTo>
                  <a:pt x="14788" y="7878"/>
                </a:lnTo>
                <a:lnTo>
                  <a:pt x="16405" y="7890"/>
                </a:lnTo>
                <a:lnTo>
                  <a:pt x="16405" y="7853"/>
                </a:lnTo>
                <a:lnTo>
                  <a:pt x="17892" y="9569"/>
                </a:lnTo>
                <a:lnTo>
                  <a:pt x="17763" y="9581"/>
                </a:lnTo>
                <a:lnTo>
                  <a:pt x="21600" y="8368"/>
                </a:lnTo>
                <a:lnTo>
                  <a:pt x="21557" y="8368"/>
                </a:lnTo>
                <a:lnTo>
                  <a:pt x="21471" y="11382"/>
                </a:lnTo>
                <a:lnTo>
                  <a:pt x="21514" y="11382"/>
                </a:lnTo>
                <a:lnTo>
                  <a:pt x="19768" y="12007"/>
                </a:lnTo>
                <a:lnTo>
                  <a:pt x="19919" y="11921"/>
                </a:lnTo>
                <a:close/>
              </a:path>
            </a:pathLst>
          </a:custGeom>
          <a:solidFill>
            <a:srgbClr val="BFCAE2"/>
          </a:solidFill>
          <a:ln w="12700">
            <a:solidFill>
              <a:srgbClr val="1F497D"/>
            </a:solidFill>
            <a:bevel/>
          </a:ln>
        </p:spPr>
        <p:txBody>
          <a:bodyPr lIns="45719" tIns="45719" rIns="45719" bIns="45719"/>
          <a:lstStyle/>
          <a:p>
            <a:pPr algn="l" defTabSz="914367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73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526977"/>
            <a:ext cx="8233172" cy="5331023"/>
          </a:xfrm>
          <a:prstGeom prst="rect">
            <a:avLst/>
          </a:prstGeom>
        </p:spPr>
        <p:txBody>
          <a:bodyPr anchor="t"/>
          <a:lstStyle>
            <a:lvl1pPr marL="269667" marR="40638" indent="-241093" defTabSz="910796">
              <a:spcBef>
                <a:spcPts val="633"/>
              </a:spcBef>
              <a:buSzPct val="100000"/>
              <a:defRPr sz="2953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Optima"/>
                <a:ea typeface="Optima"/>
                <a:cs typeface="Optima"/>
                <a:sym typeface="Optima"/>
              </a:defRPr>
            </a:lvl1pPr>
            <a:lvl2pPr marL="550942" marR="40638" indent="-200911" defTabSz="910796">
              <a:spcBef>
                <a:spcPts val="633"/>
              </a:spcBef>
              <a:buSzPct val="100000"/>
              <a:defRPr sz="2672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Optima"/>
                <a:ea typeface="Optima"/>
                <a:cs typeface="Optima"/>
                <a:sym typeface="Optima"/>
              </a:defRPr>
            </a:lvl2pPr>
            <a:lvl3pPr marL="832217" marR="40638" indent="-160729" defTabSz="910796">
              <a:spcBef>
                <a:spcPts val="492"/>
              </a:spcBef>
              <a:buSzPct val="100000"/>
              <a:defRPr sz="2391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Optima"/>
                <a:ea typeface="Optima"/>
                <a:cs typeface="Optima"/>
                <a:sym typeface="Optima"/>
              </a:defRPr>
            </a:lvl3pPr>
            <a:lvl4pPr marL="1153674" marR="40638" indent="-160729" defTabSz="910796">
              <a:spcBef>
                <a:spcPts val="422"/>
              </a:spcBef>
              <a:buSzPct val="100000"/>
              <a:defRPr sz="1969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Optima"/>
                <a:ea typeface="Optima"/>
                <a:cs typeface="Optima"/>
                <a:sym typeface="Optima"/>
              </a:defRPr>
            </a:lvl4pPr>
            <a:lvl5pPr marL="1475131" marR="40638" indent="-160729" defTabSz="910796">
              <a:spcBef>
                <a:spcPts val="422"/>
              </a:spcBef>
              <a:buSzPct val="100000"/>
              <a:buChar char="»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Optima"/>
                <a:ea typeface="Optima"/>
                <a:cs typeface="Optima"/>
                <a:sym typeface="Opti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Title 1"/>
          <p:cNvSpPr txBox="1"/>
          <p:nvPr/>
        </p:nvSpPr>
        <p:spPr>
          <a:xfrm>
            <a:off x="834796" y="6593880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Raveh lab – Integrative multiscale modeling of complex and dynamic biological systems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7407" y="6474024"/>
            <a:ext cx="318749" cy="314458"/>
          </a:xfrm>
          <a:prstGeom prst="rect">
            <a:avLst/>
          </a:prstGeom>
        </p:spPr>
        <p:txBody>
          <a:bodyPr>
            <a:normAutofit/>
          </a:bodyPr>
          <a:lstStyle>
            <a:lvl1pPr defTabSz="455398">
              <a:defRPr sz="1687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37226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0" y="0"/>
            <a:ext cx="9152930" cy="1412776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515151"/>
              </a:gs>
              <a:gs pos="100000">
                <a:srgbClr val="929292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26789" tIns="26789" rIns="26789" bIns="26789" anchor="ctr"/>
          <a:lstStyle/>
          <a:p>
            <a:pPr defTabSz="910796">
              <a:buClr>
                <a:srgbClr val="FFFFFF"/>
              </a:buClr>
              <a:defRPr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83" name="Rectangle"/>
          <p:cNvSpPr/>
          <p:nvPr/>
        </p:nvSpPr>
        <p:spPr>
          <a:xfrm>
            <a:off x="0" y="6525345"/>
            <a:ext cx="9152930" cy="332656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515151"/>
              </a:gs>
              <a:gs pos="100000">
                <a:srgbClr val="6C6C6C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26789" tIns="26789" rIns="26789" bIns="26789" anchor="ctr"/>
          <a:lstStyle/>
          <a:p>
            <a:pPr defTabSz="910796">
              <a:buClr>
                <a:srgbClr val="FFFFFF"/>
              </a:buClr>
              <a:defRPr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84" name="Text"/>
          <p:cNvSpPr txBox="1"/>
          <p:nvPr/>
        </p:nvSpPr>
        <p:spPr>
          <a:xfrm>
            <a:off x="7009805" y="6550989"/>
            <a:ext cx="2143125" cy="248898"/>
          </a:xfrm>
          <a:prstGeom prst="rect">
            <a:avLst/>
          </a:prstGeom>
          <a:ln w="12700"/>
        </p:spPr>
        <p:txBody>
          <a:bodyPr lIns="26789" tIns="26789" rIns="26789" bIns="26789" anchor="ctr">
            <a:spAutoFit/>
          </a:bodyPr>
          <a:lstStyle/>
          <a:p>
            <a:pPr algn="r" defTabSz="910796">
              <a:buClr>
                <a:srgbClr val="FFFFFF"/>
              </a:buClr>
              <a:defRPr b="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85" name="Mapping the Phase Space of Models for Transport through the NPC"/>
          <p:cNvSpPr txBox="1"/>
          <p:nvPr/>
        </p:nvSpPr>
        <p:spPr>
          <a:xfrm>
            <a:off x="834796" y="6520808"/>
            <a:ext cx="7786688" cy="272302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910796">
              <a:lnSpc>
                <a:spcPct val="120000"/>
              </a:lnSpc>
              <a:buClr>
                <a:srgbClr val="FFFFFF"/>
              </a:buClr>
              <a:defRPr b="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266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Mapping the Phase Space of Models for Transport through the NPC</a:t>
            </a:r>
          </a:p>
        </p:txBody>
      </p:sp>
      <p:pic>
        <p:nvPicPr>
          <p:cNvPr id="186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0" y="6558767"/>
            <a:ext cx="474502" cy="241350"/>
          </a:xfrm>
          <a:prstGeom prst="rect">
            <a:avLst/>
          </a:prstGeom>
          <a:ln w="12700"/>
        </p:spPr>
      </p:pic>
      <p:sp>
        <p:nvSpPr>
          <p:cNvPr id="187" name="Title Text"/>
          <p:cNvSpPr txBox="1">
            <a:spLocks noGrp="1"/>
          </p:cNvSpPr>
          <p:nvPr>
            <p:ph type="title"/>
          </p:nvPr>
        </p:nvSpPr>
        <p:spPr>
          <a:xfrm>
            <a:off x="455414" y="188640"/>
            <a:ext cx="8233172" cy="1143001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defTabSz="910796">
              <a:defRPr sz="3516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188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598414"/>
            <a:ext cx="8233172" cy="4525964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t"/>
          <a:lstStyle>
            <a:lvl1pPr marL="241093" indent="-241093" defTabSz="910796">
              <a:spcBef>
                <a:spcPts val="703"/>
              </a:spcBef>
              <a:buClr>
                <a:srgbClr val="000000"/>
              </a:buClr>
              <a:buSzPct val="100000"/>
              <a:buFont typeface="Arial"/>
              <a:defRPr sz="3094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522368" indent="-200911" defTabSz="910796">
              <a:spcBef>
                <a:spcPts val="633"/>
              </a:spcBef>
              <a:buClr>
                <a:srgbClr val="000000"/>
              </a:buClr>
              <a:buSzPct val="100000"/>
              <a:buFont typeface="Arial"/>
              <a:buChar char="–"/>
              <a:defRPr sz="2672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803643" indent="-160729" defTabSz="910796">
              <a:spcBef>
                <a:spcPts val="562"/>
              </a:spcBef>
              <a:buClr>
                <a:srgbClr val="000000"/>
              </a:buClr>
              <a:buSzPct val="100000"/>
              <a:buFont typeface="Arial"/>
              <a:defRPr sz="2391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125101" indent="-160729" defTabSz="910796">
              <a:spcBef>
                <a:spcPts val="422"/>
              </a:spcBef>
              <a:buClr>
                <a:srgbClr val="000000"/>
              </a:buClr>
              <a:buSzPct val="100000"/>
              <a:buFont typeface="Arial"/>
              <a:buChar char="–"/>
              <a:defRPr sz="1969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1446558" indent="-160729" defTabSz="910796">
              <a:spcBef>
                <a:spcPts val="422"/>
              </a:spcBef>
              <a:buClr>
                <a:srgbClr val="000000"/>
              </a:buClr>
              <a:buSzPct val="100000"/>
              <a:buFont typeface="Arial"/>
              <a:buChar char="»"/>
              <a:defRPr sz="1969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9464" y="6505565"/>
            <a:ext cx="207337" cy="200640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>
            <a:normAutofit/>
          </a:bodyPr>
          <a:lstStyle>
            <a:lvl1pPr algn="r" defTabSz="910796"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238260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"/>
          <p:cNvSpPr/>
          <p:nvPr/>
        </p:nvSpPr>
        <p:spPr>
          <a:xfrm>
            <a:off x="0" y="0"/>
            <a:ext cx="9152930" cy="1412776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515151"/>
              </a:gs>
              <a:gs pos="100000">
                <a:srgbClr val="929292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26789" tIns="26789" rIns="26789" bIns="26789" anchor="ctr"/>
          <a:lstStyle/>
          <a:p>
            <a:pPr defTabSz="910796">
              <a:buClr>
                <a:srgbClr val="FFFFFF"/>
              </a:buClr>
              <a:defRPr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97" name="Rectangle"/>
          <p:cNvSpPr/>
          <p:nvPr/>
        </p:nvSpPr>
        <p:spPr>
          <a:xfrm>
            <a:off x="0" y="6525345"/>
            <a:ext cx="9152930" cy="332656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515151"/>
              </a:gs>
              <a:gs pos="100000">
                <a:srgbClr val="6C6C6C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26789" tIns="26789" rIns="26789" bIns="26789" anchor="ctr"/>
          <a:lstStyle/>
          <a:p>
            <a:pPr defTabSz="910796">
              <a:buClr>
                <a:srgbClr val="FFFFFF"/>
              </a:buClr>
              <a:defRPr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98" name="Text"/>
          <p:cNvSpPr txBox="1"/>
          <p:nvPr/>
        </p:nvSpPr>
        <p:spPr>
          <a:xfrm>
            <a:off x="7009805" y="6550989"/>
            <a:ext cx="2143125" cy="248898"/>
          </a:xfrm>
          <a:prstGeom prst="rect">
            <a:avLst/>
          </a:prstGeom>
          <a:ln w="12700"/>
        </p:spPr>
        <p:txBody>
          <a:bodyPr lIns="26789" tIns="26789" rIns="26789" bIns="26789" anchor="ctr">
            <a:spAutoFit/>
          </a:bodyPr>
          <a:lstStyle/>
          <a:p>
            <a:pPr algn="r" defTabSz="910796">
              <a:buClr>
                <a:srgbClr val="FFFFFF"/>
              </a:buClr>
              <a:defRPr b="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199" name="Mapping the Phase Space of Models for Transport through the NPC"/>
          <p:cNvSpPr txBox="1"/>
          <p:nvPr/>
        </p:nvSpPr>
        <p:spPr>
          <a:xfrm>
            <a:off x="834796" y="6520808"/>
            <a:ext cx="7786688" cy="272302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910796">
              <a:lnSpc>
                <a:spcPct val="120000"/>
              </a:lnSpc>
              <a:buClr>
                <a:srgbClr val="FFFFFF"/>
              </a:buClr>
              <a:defRPr b="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sz="1266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rPr>
              <a:t>Mapping the Phase Space of Models for Transport through the NPC</a:t>
            </a:r>
          </a:p>
        </p:txBody>
      </p:sp>
      <p:pic>
        <p:nvPicPr>
          <p:cNvPr id="200" name="image1.png" descr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0" y="6558767"/>
            <a:ext cx="474502" cy="241350"/>
          </a:xfrm>
          <a:prstGeom prst="rect">
            <a:avLst/>
          </a:prstGeom>
          <a:ln w="12700"/>
        </p:spPr>
      </p:pic>
      <p:sp>
        <p:nvSpPr>
          <p:cNvPr id="201" name="Title Text"/>
          <p:cNvSpPr txBox="1">
            <a:spLocks noGrp="1"/>
          </p:cNvSpPr>
          <p:nvPr>
            <p:ph type="title"/>
          </p:nvPr>
        </p:nvSpPr>
        <p:spPr>
          <a:xfrm>
            <a:off x="455414" y="188640"/>
            <a:ext cx="8233172" cy="1143001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defTabSz="910796">
              <a:defRPr sz="3516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598414"/>
            <a:ext cx="8233172" cy="4525964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t"/>
          <a:lstStyle>
            <a:lvl1pPr marL="241093" indent="-241093" defTabSz="910796">
              <a:spcBef>
                <a:spcPts val="703"/>
              </a:spcBef>
              <a:buClr>
                <a:srgbClr val="000000"/>
              </a:buClr>
              <a:buSzPct val="100000"/>
              <a:buFont typeface="Arial"/>
              <a:defRPr sz="3094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  <a:lvl2pPr marL="522368" indent="-200911" defTabSz="910796">
              <a:spcBef>
                <a:spcPts val="633"/>
              </a:spcBef>
              <a:buClr>
                <a:srgbClr val="000000"/>
              </a:buClr>
              <a:buSzPct val="100000"/>
              <a:buFont typeface="Arial"/>
              <a:buChar char="–"/>
              <a:defRPr sz="2672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2pPr>
            <a:lvl3pPr marL="803643" indent="-160729" defTabSz="910796">
              <a:spcBef>
                <a:spcPts val="562"/>
              </a:spcBef>
              <a:buClr>
                <a:srgbClr val="000000"/>
              </a:buClr>
              <a:buSzPct val="100000"/>
              <a:buFont typeface="Arial"/>
              <a:defRPr sz="2391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3pPr>
            <a:lvl4pPr marL="1125101" indent="-160729" defTabSz="910796">
              <a:spcBef>
                <a:spcPts val="422"/>
              </a:spcBef>
              <a:buClr>
                <a:srgbClr val="000000"/>
              </a:buClr>
              <a:buSzPct val="100000"/>
              <a:buFont typeface="Arial"/>
              <a:buChar char="–"/>
              <a:defRPr sz="1969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4pPr>
            <a:lvl5pPr marL="1446558" indent="-160729" defTabSz="910796">
              <a:spcBef>
                <a:spcPts val="422"/>
              </a:spcBef>
              <a:buClr>
                <a:srgbClr val="000000"/>
              </a:buClr>
              <a:buSzPct val="100000"/>
              <a:buFont typeface="Arial"/>
              <a:buChar char="»"/>
              <a:defRPr sz="1969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79464" y="6505565"/>
            <a:ext cx="207337" cy="200640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>
            <a:normAutofit/>
          </a:bodyPr>
          <a:lstStyle>
            <a:lvl1pPr algn="r" defTabSz="910796"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47141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h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"/>
          <p:cNvSpPr/>
          <p:nvPr/>
        </p:nvSpPr>
        <p:spPr>
          <a:xfrm>
            <a:off x="0" y="0"/>
            <a:ext cx="9152930" cy="928254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515151"/>
              </a:gs>
              <a:gs pos="100000">
                <a:srgbClr val="929292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26789" tIns="26789" rIns="26789" bIns="26789" anchor="ctr"/>
          <a:lstStyle/>
          <a:p>
            <a:pPr defTabSz="910796">
              <a:buClr>
                <a:srgbClr val="FFFFFF"/>
              </a:buClr>
              <a:defRPr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211" name="Rectangle"/>
          <p:cNvSpPr/>
          <p:nvPr/>
        </p:nvSpPr>
        <p:spPr>
          <a:xfrm>
            <a:off x="0" y="6525345"/>
            <a:ext cx="9152930" cy="332656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515151"/>
              </a:gs>
              <a:gs pos="100000">
                <a:srgbClr val="6C6C6C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26789" tIns="26789" rIns="26789" bIns="26789" anchor="ctr"/>
          <a:lstStyle/>
          <a:p>
            <a:pPr defTabSz="910796">
              <a:buClr>
                <a:srgbClr val="FFFFFF"/>
              </a:buClr>
              <a:defRPr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455414" y="116631"/>
            <a:ext cx="8233172" cy="792089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defTabSz="910796">
              <a:defRPr sz="3516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Title 1"/>
          <p:cNvSpPr txBox="1"/>
          <p:nvPr/>
        </p:nvSpPr>
        <p:spPr>
          <a:xfrm>
            <a:off x="834796" y="6522443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Raveh lab – Integrative multiscale modeling of complex and dynamic biological systems</a:t>
            </a:r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29160" y="6597467"/>
            <a:ext cx="207337" cy="200640"/>
          </a:xfrm>
          <a:prstGeom prst="rect">
            <a:avLst/>
          </a:prstGeom>
          <a:ln>
            <a:round/>
          </a:ln>
        </p:spPr>
        <p:txBody>
          <a:bodyPr lIns="38100" tIns="38100" rIns="38100" bIns="38100" anchor="ctr">
            <a:normAutofit/>
          </a:bodyPr>
          <a:lstStyle>
            <a:lvl1pPr algn="r" defTabSz="910796">
              <a:defRPr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6720777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 Text"/>
          <p:cNvSpPr txBox="1">
            <a:spLocks noGrp="1"/>
          </p:cNvSpPr>
          <p:nvPr>
            <p:ph type="title"/>
          </p:nvPr>
        </p:nvSpPr>
        <p:spPr>
          <a:xfrm>
            <a:off x="455414" y="168275"/>
            <a:ext cx="8233172" cy="1355726"/>
          </a:xfrm>
          <a:prstGeom prst="rect">
            <a:avLst/>
          </a:prstGeom>
        </p:spPr>
        <p:txBody>
          <a:bodyPr/>
          <a:lstStyle>
            <a:lvl1pPr marL="40638" marR="40638" defTabSz="910796">
              <a:defRPr sz="3516" b="1">
                <a:solidFill>
                  <a:srgbClr val="5873E3"/>
                </a:solidFill>
                <a:uFill>
                  <a:solidFill>
                    <a:srgbClr val="5873E3"/>
                  </a:solidFill>
                </a:u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Title Text</a:t>
            </a:r>
          </a:p>
        </p:txBody>
      </p:sp>
      <p:sp>
        <p:nvSpPr>
          <p:cNvPr id="222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526977"/>
            <a:ext cx="8233172" cy="5331023"/>
          </a:xfrm>
          <a:prstGeom prst="rect">
            <a:avLst/>
          </a:prstGeom>
        </p:spPr>
        <p:txBody>
          <a:bodyPr anchor="t"/>
          <a:lstStyle>
            <a:lvl1pPr marL="269667" marR="40638" indent="-241093" defTabSz="910796">
              <a:spcBef>
                <a:spcPts val="633"/>
              </a:spcBef>
              <a:buSzPct val="100000"/>
              <a:defRPr sz="2953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Optima"/>
                <a:ea typeface="Optima"/>
                <a:cs typeface="Optima"/>
                <a:sym typeface="Optima"/>
              </a:defRPr>
            </a:lvl1pPr>
            <a:lvl2pPr marL="550942" marR="40638" indent="-200911" defTabSz="910796">
              <a:spcBef>
                <a:spcPts val="633"/>
              </a:spcBef>
              <a:buSzPct val="100000"/>
              <a:defRPr sz="2672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Optima"/>
                <a:ea typeface="Optima"/>
                <a:cs typeface="Optima"/>
                <a:sym typeface="Optima"/>
              </a:defRPr>
            </a:lvl2pPr>
            <a:lvl3pPr marL="832217" marR="40638" indent="-160729" defTabSz="910796">
              <a:spcBef>
                <a:spcPts val="492"/>
              </a:spcBef>
              <a:buSzPct val="100000"/>
              <a:defRPr sz="2391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Optima"/>
                <a:ea typeface="Optima"/>
                <a:cs typeface="Optima"/>
                <a:sym typeface="Optima"/>
              </a:defRPr>
            </a:lvl3pPr>
            <a:lvl4pPr marL="1153674" marR="40638" indent="-160729" defTabSz="910796">
              <a:spcBef>
                <a:spcPts val="422"/>
              </a:spcBef>
              <a:buSzPct val="100000"/>
              <a:defRPr sz="1969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Optima"/>
                <a:ea typeface="Optima"/>
                <a:cs typeface="Optima"/>
                <a:sym typeface="Optima"/>
              </a:defRPr>
            </a:lvl4pPr>
            <a:lvl5pPr marL="1475131" marR="40638" indent="-160729" defTabSz="910796">
              <a:spcBef>
                <a:spcPts val="422"/>
              </a:spcBef>
              <a:buSzPct val="100000"/>
              <a:buChar char="»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Optima"/>
                <a:ea typeface="Optima"/>
                <a:cs typeface="Optima"/>
                <a:sym typeface="Optim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7407" y="6474024"/>
            <a:ext cx="318749" cy="314458"/>
          </a:xfrm>
          <a:prstGeom prst="rect">
            <a:avLst/>
          </a:prstGeom>
        </p:spPr>
        <p:txBody>
          <a:bodyPr>
            <a:normAutofit/>
          </a:bodyPr>
          <a:lstStyle>
            <a:lvl1pPr defTabSz="455398">
              <a:defRPr sz="1687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98710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17"/>
          <p:cNvSpPr/>
          <p:nvPr/>
        </p:nvSpPr>
        <p:spPr>
          <a:xfrm>
            <a:off x="0" y="0"/>
            <a:ext cx="9144000" cy="1341687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231" name="Title Text"/>
          <p:cNvSpPr txBox="1">
            <a:spLocks noGrp="1"/>
          </p:cNvSpPr>
          <p:nvPr>
            <p:ph type="title"/>
          </p:nvPr>
        </p:nvSpPr>
        <p:spPr>
          <a:xfrm>
            <a:off x="457200" y="99343"/>
            <a:ext cx="8229601" cy="1143001"/>
          </a:xfrm>
          <a:prstGeom prst="rect">
            <a:avLst/>
          </a:prstGeom>
        </p:spPr>
        <p:txBody>
          <a:bodyPr lIns="65023" tIns="65023" rIns="65023" bIns="65023"/>
          <a:lstStyle>
            <a:lvl1pPr defTabSz="914367">
              <a:defRPr sz="2672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3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1" cy="4525964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31503" indent="-331503" defTabSz="914367">
              <a:spcBef>
                <a:spcPts val="703"/>
              </a:spcBef>
              <a:buSzPct val="100000"/>
              <a:buFont typeface="Arial"/>
              <a:defRPr sz="3094">
                <a:latin typeface="Calibri"/>
                <a:ea typeface="Calibri"/>
                <a:cs typeface="Calibri"/>
                <a:sym typeface="Calibri"/>
              </a:defRPr>
            </a:lvl1pPr>
            <a:lvl2pPr marL="637174" indent="-315717" defTabSz="914367">
              <a:spcBef>
                <a:spcPts val="703"/>
              </a:spcBef>
              <a:buSzPct val="100000"/>
              <a:buFont typeface="Arial"/>
              <a:buChar char="–"/>
              <a:defRPr sz="3094">
                <a:latin typeface="Calibri"/>
                <a:ea typeface="Calibri"/>
                <a:cs typeface="Calibri"/>
                <a:sym typeface="Calibri"/>
              </a:defRPr>
            </a:lvl2pPr>
            <a:lvl3pPr indent="-294669" defTabSz="914367">
              <a:spcBef>
                <a:spcPts val="703"/>
              </a:spcBef>
              <a:buSzPct val="100000"/>
              <a:buFont typeface="Arial"/>
              <a:defRPr sz="3094">
                <a:latin typeface="Calibri"/>
                <a:ea typeface="Calibri"/>
                <a:cs typeface="Calibri"/>
                <a:sym typeface="Calibri"/>
              </a:defRPr>
            </a:lvl3pPr>
            <a:lvl4pPr marL="1317975" indent="-353603" defTabSz="914367">
              <a:spcBef>
                <a:spcPts val="703"/>
              </a:spcBef>
              <a:buSzPct val="100000"/>
              <a:buFont typeface="Arial"/>
              <a:buChar char="–"/>
              <a:defRPr sz="3094">
                <a:latin typeface="Calibri"/>
                <a:ea typeface="Calibri"/>
                <a:cs typeface="Calibri"/>
                <a:sym typeface="Calibri"/>
              </a:defRPr>
            </a:lvl4pPr>
            <a:lvl5pPr marL="1639432" indent="-353603" defTabSz="914367">
              <a:spcBef>
                <a:spcPts val="703"/>
              </a:spcBef>
              <a:buSzPct val="100000"/>
              <a:buFont typeface="Arial"/>
              <a:buChar char="»"/>
              <a:defRPr sz="3094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234" name="Title 1"/>
          <p:cNvSpPr txBox="1"/>
          <p:nvPr/>
        </p:nvSpPr>
        <p:spPr>
          <a:xfrm>
            <a:off x="834796" y="6593880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Raveh lab – Integrative multiscale modeling of complex and dynamic biological systems</a:t>
            </a:r>
          </a:p>
        </p:txBody>
      </p:sp>
      <p:sp>
        <p:nvSpPr>
          <p:cNvPr id="235" name="Freeform 13"/>
          <p:cNvSpPr/>
          <p:nvPr/>
        </p:nvSpPr>
        <p:spPr>
          <a:xfrm>
            <a:off x="179511" y="6957392"/>
            <a:ext cx="149988" cy="29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9" y="11921"/>
                </a:moveTo>
                <a:lnTo>
                  <a:pt x="21169" y="13367"/>
                </a:lnTo>
                <a:lnTo>
                  <a:pt x="21169" y="13391"/>
                </a:lnTo>
                <a:lnTo>
                  <a:pt x="21212" y="16368"/>
                </a:lnTo>
                <a:lnTo>
                  <a:pt x="19962" y="16368"/>
                </a:lnTo>
                <a:lnTo>
                  <a:pt x="15111" y="12399"/>
                </a:lnTo>
                <a:lnTo>
                  <a:pt x="15111" y="12374"/>
                </a:lnTo>
                <a:lnTo>
                  <a:pt x="1207" y="21600"/>
                </a:lnTo>
                <a:lnTo>
                  <a:pt x="1143" y="21600"/>
                </a:lnTo>
                <a:lnTo>
                  <a:pt x="0" y="21000"/>
                </a:lnTo>
                <a:lnTo>
                  <a:pt x="0" y="21036"/>
                </a:lnTo>
                <a:lnTo>
                  <a:pt x="0" y="18868"/>
                </a:lnTo>
                <a:lnTo>
                  <a:pt x="3384" y="16540"/>
                </a:lnTo>
                <a:lnTo>
                  <a:pt x="3449" y="16540"/>
                </a:lnTo>
                <a:lnTo>
                  <a:pt x="3514" y="37"/>
                </a:lnTo>
                <a:lnTo>
                  <a:pt x="3514" y="0"/>
                </a:lnTo>
                <a:lnTo>
                  <a:pt x="7114" y="0"/>
                </a:lnTo>
                <a:lnTo>
                  <a:pt x="8084" y="12815"/>
                </a:lnTo>
                <a:lnTo>
                  <a:pt x="8084" y="12779"/>
                </a:lnTo>
                <a:lnTo>
                  <a:pt x="8558" y="13048"/>
                </a:lnTo>
                <a:lnTo>
                  <a:pt x="8623" y="13048"/>
                </a:lnTo>
                <a:lnTo>
                  <a:pt x="14788" y="7841"/>
                </a:lnTo>
                <a:lnTo>
                  <a:pt x="14788" y="7878"/>
                </a:lnTo>
                <a:lnTo>
                  <a:pt x="16405" y="7890"/>
                </a:lnTo>
                <a:lnTo>
                  <a:pt x="16405" y="7853"/>
                </a:lnTo>
                <a:lnTo>
                  <a:pt x="17892" y="9569"/>
                </a:lnTo>
                <a:lnTo>
                  <a:pt x="17763" y="9581"/>
                </a:lnTo>
                <a:lnTo>
                  <a:pt x="21600" y="8368"/>
                </a:lnTo>
                <a:lnTo>
                  <a:pt x="21557" y="8368"/>
                </a:lnTo>
                <a:lnTo>
                  <a:pt x="21471" y="11382"/>
                </a:lnTo>
                <a:lnTo>
                  <a:pt x="21514" y="11382"/>
                </a:lnTo>
                <a:lnTo>
                  <a:pt x="19768" y="12007"/>
                </a:lnTo>
                <a:lnTo>
                  <a:pt x="19919" y="11921"/>
                </a:lnTo>
                <a:close/>
              </a:path>
            </a:pathLst>
          </a:custGeom>
          <a:solidFill>
            <a:srgbClr val="BFCAE2"/>
          </a:solidFill>
          <a:ln w="12700">
            <a:solidFill>
              <a:srgbClr val="1F497D"/>
            </a:solidFill>
            <a:bevel/>
          </a:ln>
        </p:spPr>
        <p:txBody>
          <a:bodyPr lIns="45719" tIns="45719" rIns="45719" bIns="45719"/>
          <a:lstStyle/>
          <a:p>
            <a:pPr algn="l" defTabSz="914367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87169" y="6386693"/>
            <a:ext cx="299632" cy="304440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914367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3316368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12"/>
          <p:cNvSpPr/>
          <p:nvPr/>
        </p:nvSpPr>
        <p:spPr>
          <a:xfrm>
            <a:off x="-1" y="0"/>
            <a:ext cx="9144001" cy="1412777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244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1" cy="1143001"/>
          </a:xfrm>
          <a:prstGeom prst="rect">
            <a:avLst/>
          </a:prstGeom>
        </p:spPr>
        <p:txBody>
          <a:bodyPr lIns="65023" tIns="65023" rIns="65023" bIns="65023"/>
          <a:lstStyle>
            <a:lvl1pPr defTabSz="914367">
              <a:defRPr sz="4359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2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199" y="1600200"/>
            <a:ext cx="4038601" cy="4525964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327197" indent="-327197" defTabSz="914367">
              <a:spcBef>
                <a:spcPts val="633"/>
              </a:spcBef>
              <a:buSzPct val="100000"/>
              <a:buFont typeface="Arial"/>
              <a:defRPr sz="2672">
                <a:latin typeface="Calibri"/>
                <a:ea typeface="Calibri"/>
                <a:cs typeface="Calibri"/>
                <a:sym typeface="Calibri"/>
              </a:defRPr>
            </a:lvl1pPr>
            <a:lvl2pPr marL="639566" indent="-318108" defTabSz="914367">
              <a:spcBef>
                <a:spcPts val="633"/>
              </a:spcBef>
              <a:buSzPct val="100000"/>
              <a:buFont typeface="Arial"/>
              <a:buChar char="–"/>
              <a:defRPr sz="2672">
                <a:latin typeface="Calibri"/>
                <a:ea typeface="Calibri"/>
                <a:cs typeface="Calibri"/>
                <a:sym typeface="Calibri"/>
              </a:defRPr>
            </a:lvl2pPr>
            <a:lvl3pPr marL="948298" indent="-305384" defTabSz="914367">
              <a:spcBef>
                <a:spcPts val="633"/>
              </a:spcBef>
              <a:buSzPct val="100000"/>
              <a:buFont typeface="Arial"/>
              <a:defRPr sz="2672">
                <a:latin typeface="Calibri"/>
                <a:ea typeface="Calibri"/>
                <a:cs typeface="Calibri"/>
                <a:sym typeface="Calibri"/>
              </a:defRPr>
            </a:lvl3pPr>
            <a:lvl4pPr marL="1303688" indent="-339316" defTabSz="914367">
              <a:spcBef>
                <a:spcPts val="633"/>
              </a:spcBef>
              <a:buSzPct val="100000"/>
              <a:buFont typeface="Arial"/>
              <a:buChar char="–"/>
              <a:defRPr sz="2672">
                <a:latin typeface="Calibri"/>
                <a:ea typeface="Calibri"/>
                <a:cs typeface="Calibri"/>
                <a:sym typeface="Calibri"/>
              </a:defRPr>
            </a:lvl4pPr>
            <a:lvl5pPr marL="1625145" indent="-339316" defTabSz="914367">
              <a:spcBef>
                <a:spcPts val="633"/>
              </a:spcBef>
              <a:buSzPct val="100000"/>
              <a:buFont typeface="Arial"/>
              <a:buChar char="»"/>
              <a:defRPr sz="2672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6" name="Rectangle 16"/>
          <p:cNvSpPr txBox="1"/>
          <p:nvPr/>
        </p:nvSpPr>
        <p:spPr>
          <a:xfrm>
            <a:off x="2123727" y="6324577"/>
            <a:ext cx="4927800" cy="721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05521" tIns="205521" rIns="205521" bIns="205521" anchor="ctr">
            <a:spAutoFit/>
          </a:bodyPr>
          <a:lstStyle/>
          <a:p>
            <a:pPr defTabSz="914367">
              <a:lnSpc>
                <a:spcPct val="104999"/>
              </a:lnSpc>
              <a:defRPr sz="1400" b="0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984"/>
              <a:t>Computational Geometry Lab</a:t>
            </a:r>
          </a:p>
          <a:p>
            <a:pPr defTabSz="914367">
              <a:lnSpc>
                <a:spcPct val="104999"/>
              </a:lnSpc>
              <a:defRPr sz="1400" b="0" i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984"/>
              <a:t> Tel-Aviv University, Israel</a:t>
            </a:r>
          </a:p>
        </p:txBody>
      </p:sp>
      <p:sp>
        <p:nvSpPr>
          <p:cNvPr id="247" name="Rectangle 10"/>
          <p:cNvSpPr/>
          <p:nvPr/>
        </p:nvSpPr>
        <p:spPr>
          <a:xfrm>
            <a:off x="-1" y="6525345"/>
            <a:ext cx="9144001" cy="332656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41163" y="6523218"/>
            <a:ext cx="302838" cy="304440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914367">
              <a:def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9" name="Title 1"/>
          <p:cNvSpPr txBox="1"/>
          <p:nvPr/>
        </p:nvSpPr>
        <p:spPr>
          <a:xfrm>
            <a:off x="834796" y="6539497"/>
            <a:ext cx="7772401" cy="54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/>
          <a:p>
            <a:pPr defTabSz="914367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r>
              <a:rPr sz="1266"/>
              <a:t>Raveh lab – Modeling Flexibility in Proteins, Peptides and Peptide-Protein Interactions</a:t>
            </a:r>
            <a:br>
              <a:rPr sz="1266"/>
            </a:br>
            <a:endParaRPr sz="1266"/>
          </a:p>
        </p:txBody>
      </p:sp>
      <p:pic>
        <p:nvPicPr>
          <p:cNvPr id="250" name="Picture 2" descr="Picture 2"/>
          <p:cNvPicPr>
            <a:picLocks noChangeAspect="1"/>
          </p:cNvPicPr>
          <p:nvPr/>
        </p:nvPicPr>
        <p:blipFill>
          <a:blip r:embed="rId2"/>
          <a:srcRect l="4287" t="17608" r="78400"/>
          <a:stretch>
            <a:fillRect/>
          </a:stretch>
        </p:blipFill>
        <p:spPr>
          <a:xfrm>
            <a:off x="8892481" y="6576060"/>
            <a:ext cx="193928" cy="2373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" name="Group 13"/>
          <p:cNvGrpSpPr/>
          <p:nvPr/>
        </p:nvGrpSpPr>
        <p:grpSpPr>
          <a:xfrm>
            <a:off x="135467" y="6531206"/>
            <a:ext cx="117356" cy="326794"/>
            <a:chOff x="0" y="0"/>
            <a:chExt cx="166906" cy="464773"/>
          </a:xfrm>
        </p:grpSpPr>
        <p:sp>
          <p:nvSpPr>
            <p:cNvPr id="251" name="Freeform 14"/>
            <p:cNvSpPr/>
            <p:nvPr/>
          </p:nvSpPr>
          <p:spPr>
            <a:xfrm>
              <a:off x="-1" y="133570"/>
              <a:ext cx="166908" cy="33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19" y="11921"/>
                  </a:moveTo>
                  <a:lnTo>
                    <a:pt x="21169" y="13367"/>
                  </a:lnTo>
                  <a:lnTo>
                    <a:pt x="21169" y="13391"/>
                  </a:lnTo>
                  <a:lnTo>
                    <a:pt x="21212" y="16368"/>
                  </a:lnTo>
                  <a:lnTo>
                    <a:pt x="19962" y="16368"/>
                  </a:lnTo>
                  <a:lnTo>
                    <a:pt x="15111" y="12399"/>
                  </a:lnTo>
                  <a:lnTo>
                    <a:pt x="15111" y="12374"/>
                  </a:lnTo>
                  <a:lnTo>
                    <a:pt x="1207" y="21600"/>
                  </a:lnTo>
                  <a:lnTo>
                    <a:pt x="1143" y="21600"/>
                  </a:lnTo>
                  <a:lnTo>
                    <a:pt x="0" y="21000"/>
                  </a:lnTo>
                  <a:lnTo>
                    <a:pt x="0" y="21036"/>
                  </a:lnTo>
                  <a:lnTo>
                    <a:pt x="0" y="18868"/>
                  </a:lnTo>
                  <a:lnTo>
                    <a:pt x="3384" y="16540"/>
                  </a:lnTo>
                  <a:lnTo>
                    <a:pt x="3449" y="16540"/>
                  </a:lnTo>
                  <a:lnTo>
                    <a:pt x="3514" y="37"/>
                  </a:lnTo>
                  <a:lnTo>
                    <a:pt x="3514" y="0"/>
                  </a:lnTo>
                  <a:lnTo>
                    <a:pt x="7114" y="0"/>
                  </a:lnTo>
                  <a:lnTo>
                    <a:pt x="8084" y="12815"/>
                  </a:lnTo>
                  <a:lnTo>
                    <a:pt x="8084" y="12779"/>
                  </a:lnTo>
                  <a:lnTo>
                    <a:pt x="8558" y="13048"/>
                  </a:lnTo>
                  <a:lnTo>
                    <a:pt x="8623" y="13048"/>
                  </a:lnTo>
                  <a:lnTo>
                    <a:pt x="14788" y="7841"/>
                  </a:lnTo>
                  <a:lnTo>
                    <a:pt x="14788" y="7878"/>
                  </a:lnTo>
                  <a:lnTo>
                    <a:pt x="16405" y="7890"/>
                  </a:lnTo>
                  <a:lnTo>
                    <a:pt x="16405" y="7853"/>
                  </a:lnTo>
                  <a:lnTo>
                    <a:pt x="17892" y="9569"/>
                  </a:lnTo>
                  <a:lnTo>
                    <a:pt x="17763" y="9581"/>
                  </a:lnTo>
                  <a:lnTo>
                    <a:pt x="21600" y="8368"/>
                  </a:lnTo>
                  <a:lnTo>
                    <a:pt x="21557" y="8368"/>
                  </a:lnTo>
                  <a:lnTo>
                    <a:pt x="21471" y="11382"/>
                  </a:lnTo>
                  <a:lnTo>
                    <a:pt x="21514" y="11382"/>
                  </a:lnTo>
                  <a:lnTo>
                    <a:pt x="19768" y="12007"/>
                  </a:lnTo>
                  <a:lnTo>
                    <a:pt x="19919" y="11921"/>
                  </a:lnTo>
                  <a:close/>
                </a:path>
              </a:pathLst>
            </a:custGeom>
            <a:solidFill>
              <a:srgbClr val="DCE6F2"/>
            </a:solidFill>
            <a:ln w="12700" cap="flat">
              <a:solidFill>
                <a:srgbClr val="1F497D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367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2" name="Freeform 13"/>
            <p:cNvSpPr/>
            <p:nvPr/>
          </p:nvSpPr>
          <p:spPr>
            <a:xfrm>
              <a:off x="11988" y="-1"/>
              <a:ext cx="59956" cy="123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3" h="21252" extrusionOk="0">
                  <a:moveTo>
                    <a:pt x="6219" y="0"/>
                  </a:moveTo>
                  <a:cubicBezTo>
                    <a:pt x="6219" y="0"/>
                    <a:pt x="6219" y="0"/>
                    <a:pt x="6219" y="0"/>
                  </a:cubicBezTo>
                  <a:moveTo>
                    <a:pt x="5815" y="1125"/>
                  </a:moveTo>
                  <a:cubicBezTo>
                    <a:pt x="5815" y="1125"/>
                    <a:pt x="5815" y="1125"/>
                    <a:pt x="5815" y="1125"/>
                  </a:cubicBezTo>
                  <a:moveTo>
                    <a:pt x="6138" y="45"/>
                  </a:moveTo>
                  <a:cubicBezTo>
                    <a:pt x="9617" y="0"/>
                    <a:pt x="9617" y="0"/>
                    <a:pt x="9617" y="0"/>
                  </a:cubicBezTo>
                  <a:cubicBezTo>
                    <a:pt x="9698" y="90"/>
                    <a:pt x="9698" y="90"/>
                    <a:pt x="9698" y="90"/>
                  </a:cubicBezTo>
                  <a:cubicBezTo>
                    <a:pt x="10588" y="2970"/>
                    <a:pt x="13257" y="5670"/>
                    <a:pt x="14228" y="8550"/>
                  </a:cubicBezTo>
                  <a:cubicBezTo>
                    <a:pt x="14228" y="8505"/>
                    <a:pt x="14228" y="8505"/>
                    <a:pt x="14228" y="8505"/>
                  </a:cubicBezTo>
                  <a:cubicBezTo>
                    <a:pt x="15927" y="12960"/>
                    <a:pt x="15927" y="12960"/>
                    <a:pt x="15927" y="12960"/>
                  </a:cubicBezTo>
                  <a:cubicBezTo>
                    <a:pt x="15927" y="12915"/>
                    <a:pt x="15927" y="12915"/>
                    <a:pt x="15927" y="12915"/>
                  </a:cubicBezTo>
                  <a:cubicBezTo>
                    <a:pt x="16898" y="13005"/>
                    <a:pt x="16898" y="13005"/>
                    <a:pt x="16898" y="13005"/>
                  </a:cubicBezTo>
                  <a:cubicBezTo>
                    <a:pt x="16898" y="12960"/>
                    <a:pt x="16898" y="12960"/>
                    <a:pt x="16898" y="12960"/>
                  </a:cubicBezTo>
                  <a:cubicBezTo>
                    <a:pt x="18111" y="9990"/>
                    <a:pt x="18111" y="9990"/>
                    <a:pt x="18111" y="9990"/>
                  </a:cubicBezTo>
                  <a:cubicBezTo>
                    <a:pt x="18111" y="9945"/>
                    <a:pt x="18111" y="9945"/>
                    <a:pt x="18111" y="9945"/>
                  </a:cubicBezTo>
                  <a:cubicBezTo>
                    <a:pt x="20053" y="10125"/>
                    <a:pt x="20053" y="10125"/>
                    <a:pt x="20053" y="10125"/>
                  </a:cubicBezTo>
                  <a:cubicBezTo>
                    <a:pt x="20134" y="10125"/>
                    <a:pt x="20134" y="10125"/>
                    <a:pt x="20134" y="10125"/>
                  </a:cubicBezTo>
                  <a:cubicBezTo>
                    <a:pt x="21428" y="12465"/>
                    <a:pt x="20619" y="14940"/>
                    <a:pt x="20295" y="17055"/>
                  </a:cubicBezTo>
                  <a:cubicBezTo>
                    <a:pt x="20295" y="17055"/>
                    <a:pt x="20295" y="17055"/>
                    <a:pt x="20295" y="17055"/>
                  </a:cubicBezTo>
                  <a:cubicBezTo>
                    <a:pt x="19891" y="19800"/>
                    <a:pt x="14471" y="21600"/>
                    <a:pt x="9293" y="21195"/>
                  </a:cubicBezTo>
                  <a:cubicBezTo>
                    <a:pt x="4682" y="20835"/>
                    <a:pt x="961" y="19215"/>
                    <a:pt x="71" y="16650"/>
                  </a:cubicBezTo>
                  <a:cubicBezTo>
                    <a:pt x="152" y="16650"/>
                    <a:pt x="152" y="16650"/>
                    <a:pt x="152" y="16650"/>
                  </a:cubicBezTo>
                  <a:cubicBezTo>
                    <a:pt x="-172" y="14310"/>
                    <a:pt x="-10" y="12150"/>
                    <a:pt x="961" y="10035"/>
                  </a:cubicBezTo>
                  <a:cubicBezTo>
                    <a:pt x="961" y="10125"/>
                    <a:pt x="961" y="10125"/>
                    <a:pt x="961" y="10125"/>
                  </a:cubicBezTo>
                  <a:cubicBezTo>
                    <a:pt x="3226" y="7065"/>
                    <a:pt x="5734" y="3285"/>
                    <a:pt x="6300" y="0"/>
                  </a:cubicBezTo>
                </a:path>
              </a:pathLst>
            </a:custGeom>
            <a:solidFill>
              <a:srgbClr val="DCE6F2"/>
            </a:solidFill>
            <a:ln w="12700" cap="flat">
              <a:solidFill>
                <a:srgbClr val="1F497D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914367">
                <a:defRPr b="0"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</p:grpSp>
    </p:spTree>
    <p:extLst>
      <p:ext uri="{BB962C8B-B14F-4D97-AF65-F5344CB8AC3E}">
        <p14:creationId xmlns:p14="http://schemas.microsoft.com/office/powerpoint/2010/main" val="1585641486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Text"/>
          <p:cNvSpPr txBox="1">
            <a:spLocks noGrp="1"/>
          </p:cNvSpPr>
          <p:nvPr>
            <p:ph type="title"/>
          </p:nvPr>
        </p:nvSpPr>
        <p:spPr>
          <a:xfrm>
            <a:off x="455414" y="168275"/>
            <a:ext cx="8233172" cy="973337"/>
          </a:xfrm>
          <a:prstGeom prst="rect">
            <a:avLst/>
          </a:prstGeom>
        </p:spPr>
        <p:txBody>
          <a:bodyPr/>
          <a:lstStyle>
            <a:lvl1pPr marL="40638" marR="40638" defTabSz="910796">
              <a:defRPr sz="3867" b="1">
                <a:solidFill>
                  <a:srgbClr val="5873E3"/>
                </a:solidFill>
                <a:uFill>
                  <a:solidFill>
                    <a:srgbClr val="5873E3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61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241227"/>
            <a:ext cx="8233172" cy="5616773"/>
          </a:xfrm>
          <a:prstGeom prst="rect">
            <a:avLst/>
          </a:prstGeom>
        </p:spPr>
        <p:txBody>
          <a:bodyPr anchor="t"/>
          <a:lstStyle>
            <a:lvl1pPr marL="269667" marR="40638" indent="-241093" defTabSz="910796">
              <a:spcBef>
                <a:spcPts val="1266"/>
              </a:spcBef>
              <a:buSzPct val="100000"/>
              <a:defRPr sz="3094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50942" marR="40638" indent="-200911" defTabSz="910796">
              <a:spcBef>
                <a:spcPts val="1266"/>
              </a:spcBef>
              <a:buSzPct val="100000"/>
              <a:defRPr sz="2672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832217" marR="40638" indent="-160729" defTabSz="910796">
              <a:spcBef>
                <a:spcPts val="1266"/>
              </a:spcBef>
              <a:buSzPct val="100000"/>
              <a:defRPr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153674" marR="40638" indent="-160729" defTabSz="910796">
              <a:spcBef>
                <a:spcPts val="1266"/>
              </a:spcBef>
              <a:buSzPct val="100000"/>
              <a:defRPr sz="1969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475131" marR="40638" indent="-160729" defTabSz="910796">
              <a:spcBef>
                <a:spcPts val="1266"/>
              </a:spcBef>
              <a:buSzPct val="100000"/>
              <a:buChar char="»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7407" y="6474024"/>
            <a:ext cx="318749" cy="314458"/>
          </a:xfrm>
          <a:prstGeom prst="rect">
            <a:avLst/>
          </a:prstGeom>
        </p:spPr>
        <p:txBody>
          <a:bodyPr>
            <a:normAutofit/>
          </a:bodyPr>
          <a:lstStyle>
            <a:lvl1pPr defTabSz="455398">
              <a:defRPr sz="1687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40677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Text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7358063" cy="1714500"/>
          </a:xfrm>
          <a:prstGeom prst="rect">
            <a:avLst/>
          </a:prstGeom>
        </p:spPr>
        <p:txBody>
          <a:bodyPr/>
          <a:lstStyle>
            <a:lvl1pPr>
              <a:defRPr sz="5906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270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946672"/>
            <a:ext cx="7358063" cy="4018359"/>
          </a:xfrm>
          <a:prstGeom prst="rect">
            <a:avLst/>
          </a:prstGeom>
        </p:spPr>
        <p:txBody>
          <a:bodyPr/>
          <a:lstStyle>
            <a:lvl1pPr marL="625056" indent="-401822">
              <a:spcBef>
                <a:spcPts val="1687"/>
              </a:spcBef>
              <a:buSzPct val="171000"/>
              <a:defRPr sz="2953">
                <a:latin typeface="Gill Sans"/>
                <a:ea typeface="Gill Sans"/>
                <a:cs typeface="Gill Sans"/>
                <a:sym typeface="Gill Sans"/>
              </a:defRPr>
            </a:lvl1pPr>
            <a:lvl2pPr marL="937584" indent="-401822">
              <a:spcBef>
                <a:spcPts val="1687"/>
              </a:spcBef>
              <a:buSzPct val="171000"/>
              <a:defRPr sz="2953">
                <a:latin typeface="Gill Sans"/>
                <a:ea typeface="Gill Sans"/>
                <a:cs typeface="Gill Sans"/>
                <a:sym typeface="Gill Sans"/>
              </a:defRPr>
            </a:lvl2pPr>
            <a:lvl3pPr marL="1250112" indent="-401822">
              <a:spcBef>
                <a:spcPts val="1687"/>
              </a:spcBef>
              <a:buSzPct val="171000"/>
              <a:defRPr sz="2953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SzPct val="171000"/>
              <a:defRPr sz="2953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SzPct val="171000"/>
              <a:defRPr sz="2953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6984" y="6509742"/>
            <a:ext cx="241102" cy="2589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66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468242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itle Text"/>
          <p:cNvSpPr txBox="1">
            <a:spLocks noGrp="1"/>
          </p:cNvSpPr>
          <p:nvPr>
            <p:ph type="title"/>
          </p:nvPr>
        </p:nvSpPr>
        <p:spPr>
          <a:xfrm>
            <a:off x="455414" y="164083"/>
            <a:ext cx="8233172" cy="1362894"/>
          </a:xfrm>
          <a:prstGeom prst="rect">
            <a:avLst/>
          </a:prstGeom>
        </p:spPr>
        <p:txBody>
          <a:bodyPr lIns="76200" tIns="76200" rIns="76200" bIns="76200"/>
          <a:lstStyle>
            <a:lvl1pPr marL="40182" marR="40638" indent="-40182" defTabSz="642915">
              <a:defRPr sz="3094" b="1">
                <a:solidFill>
                  <a:srgbClr val="5873E3"/>
                </a:solidFill>
                <a:uFill>
                  <a:solidFill>
                    <a:srgbClr val="5873E3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9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526977"/>
            <a:ext cx="8233172" cy="5331023"/>
          </a:xfrm>
          <a:prstGeom prst="rect">
            <a:avLst/>
          </a:prstGeom>
        </p:spPr>
        <p:txBody>
          <a:bodyPr lIns="76200" tIns="76200" rIns="76200" bIns="76200" anchor="t"/>
          <a:lstStyle>
            <a:lvl1pPr marL="379498" marR="40638" indent="-339316" defTabSz="642915">
              <a:spcBef>
                <a:spcPts val="562"/>
              </a:spcBef>
              <a:buSzPct val="50000"/>
              <a:defRPr sz="2391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729976" marR="40638" indent="-285740" defTabSz="642915">
              <a:spcBef>
                <a:spcPts val="492"/>
              </a:spcBef>
              <a:buSzPct val="50000"/>
              <a:defRPr sz="2109">
                <a:solidFill>
                  <a:srgbClr val="D2420F"/>
                </a:solidFill>
                <a:uFill>
                  <a:solidFill>
                    <a:srgbClr val="D2420F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132913" marR="40638" indent="-232164" defTabSz="642915">
              <a:spcBef>
                <a:spcPts val="422"/>
              </a:spcBef>
              <a:buSzPct val="50000"/>
              <a:defRPr sz="1687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590544" marR="40638" indent="-232164" defTabSz="642915">
              <a:spcBef>
                <a:spcPts val="492"/>
              </a:spcBef>
              <a:buClr>
                <a:srgbClr val="363636"/>
              </a:buClr>
              <a:buSzPct val="100000"/>
              <a:buFont typeface="Arial"/>
              <a:buChar char="–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047058" marR="40638" indent="-232164" defTabSz="642915">
              <a:spcBef>
                <a:spcPts val="492"/>
              </a:spcBef>
              <a:buClr>
                <a:srgbClr val="363636"/>
              </a:buClr>
              <a:buSzPct val="100000"/>
              <a:buFont typeface="Arial"/>
              <a:buChar char="»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44293" y="6590109"/>
            <a:ext cx="455414" cy="508992"/>
          </a:xfrm>
          <a:prstGeom prst="rect">
            <a:avLst/>
          </a:prstGeom>
        </p:spPr>
        <p:txBody>
          <a:bodyPr>
            <a:normAutofit/>
          </a:bodyPr>
          <a:lstStyle>
            <a:lvl1pPr defTabSz="321457">
              <a:defRPr sz="2953">
                <a:uFill>
                  <a:solidFill>
                    <a:srgbClr val="000000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09372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778A9-8EFD-4CA4-8CC0-9B0B6EBBBF6F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 17"/>
          <p:cNvSpPr/>
          <p:nvPr/>
        </p:nvSpPr>
        <p:spPr>
          <a:xfrm>
            <a:off x="0" y="-1"/>
            <a:ext cx="9144001" cy="1347896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288" name="Title Text"/>
          <p:cNvSpPr txBox="1">
            <a:spLocks noGrp="1"/>
          </p:cNvSpPr>
          <p:nvPr>
            <p:ph type="title"/>
          </p:nvPr>
        </p:nvSpPr>
        <p:spPr>
          <a:xfrm>
            <a:off x="759023" y="-89297"/>
            <a:ext cx="7804547" cy="1518047"/>
          </a:xfrm>
          <a:prstGeom prst="rect">
            <a:avLst/>
          </a:prstGeom>
        </p:spPr>
        <p:txBody>
          <a:bodyPr/>
          <a:lstStyle>
            <a:lvl1pPr>
              <a:defRPr sz="2812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0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291" name="Title 1"/>
          <p:cNvSpPr txBox="1"/>
          <p:nvPr/>
        </p:nvSpPr>
        <p:spPr>
          <a:xfrm>
            <a:off x="834796" y="6593880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Raveh lab – Integrative multiscale modeling of complex and dynamic biological systems</a:t>
            </a:r>
          </a:p>
        </p:txBody>
      </p:sp>
      <p:sp>
        <p:nvSpPr>
          <p:cNvPr id="292" name="Freeform 13"/>
          <p:cNvSpPr/>
          <p:nvPr/>
        </p:nvSpPr>
        <p:spPr>
          <a:xfrm>
            <a:off x="179511" y="6957392"/>
            <a:ext cx="149988" cy="29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9" y="11921"/>
                </a:moveTo>
                <a:lnTo>
                  <a:pt x="21169" y="13367"/>
                </a:lnTo>
                <a:lnTo>
                  <a:pt x="21169" y="13391"/>
                </a:lnTo>
                <a:lnTo>
                  <a:pt x="21212" y="16368"/>
                </a:lnTo>
                <a:lnTo>
                  <a:pt x="19962" y="16368"/>
                </a:lnTo>
                <a:lnTo>
                  <a:pt x="15111" y="12399"/>
                </a:lnTo>
                <a:lnTo>
                  <a:pt x="15111" y="12374"/>
                </a:lnTo>
                <a:lnTo>
                  <a:pt x="1207" y="21600"/>
                </a:lnTo>
                <a:lnTo>
                  <a:pt x="1143" y="21600"/>
                </a:lnTo>
                <a:lnTo>
                  <a:pt x="0" y="21000"/>
                </a:lnTo>
                <a:lnTo>
                  <a:pt x="0" y="21036"/>
                </a:lnTo>
                <a:lnTo>
                  <a:pt x="0" y="18868"/>
                </a:lnTo>
                <a:lnTo>
                  <a:pt x="3384" y="16540"/>
                </a:lnTo>
                <a:lnTo>
                  <a:pt x="3449" y="16540"/>
                </a:lnTo>
                <a:lnTo>
                  <a:pt x="3514" y="37"/>
                </a:lnTo>
                <a:lnTo>
                  <a:pt x="3514" y="0"/>
                </a:lnTo>
                <a:lnTo>
                  <a:pt x="7114" y="0"/>
                </a:lnTo>
                <a:lnTo>
                  <a:pt x="8084" y="12815"/>
                </a:lnTo>
                <a:lnTo>
                  <a:pt x="8084" y="12779"/>
                </a:lnTo>
                <a:lnTo>
                  <a:pt x="8558" y="13048"/>
                </a:lnTo>
                <a:lnTo>
                  <a:pt x="8623" y="13048"/>
                </a:lnTo>
                <a:lnTo>
                  <a:pt x="14788" y="7841"/>
                </a:lnTo>
                <a:lnTo>
                  <a:pt x="14788" y="7878"/>
                </a:lnTo>
                <a:lnTo>
                  <a:pt x="16405" y="7890"/>
                </a:lnTo>
                <a:lnTo>
                  <a:pt x="16405" y="7853"/>
                </a:lnTo>
                <a:lnTo>
                  <a:pt x="17892" y="9569"/>
                </a:lnTo>
                <a:lnTo>
                  <a:pt x="17763" y="9581"/>
                </a:lnTo>
                <a:lnTo>
                  <a:pt x="21600" y="8368"/>
                </a:lnTo>
                <a:lnTo>
                  <a:pt x="21557" y="8368"/>
                </a:lnTo>
                <a:lnTo>
                  <a:pt x="21471" y="11382"/>
                </a:lnTo>
                <a:lnTo>
                  <a:pt x="21514" y="11382"/>
                </a:lnTo>
                <a:lnTo>
                  <a:pt x="19768" y="12007"/>
                </a:lnTo>
                <a:lnTo>
                  <a:pt x="19919" y="11921"/>
                </a:lnTo>
                <a:close/>
              </a:path>
            </a:pathLst>
          </a:custGeom>
          <a:solidFill>
            <a:srgbClr val="BFCAE2"/>
          </a:solidFill>
          <a:ln w="12700">
            <a:solidFill>
              <a:srgbClr val="1F497D"/>
            </a:solidFill>
            <a:bevel/>
          </a:ln>
        </p:spPr>
        <p:txBody>
          <a:bodyPr lIns="45719" tIns="45719" rIns="45719" bIns="45719"/>
          <a:lstStyle/>
          <a:p>
            <a:pPr algn="l" defTabSz="914367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618482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17"/>
          <p:cNvSpPr/>
          <p:nvPr/>
        </p:nvSpPr>
        <p:spPr>
          <a:xfrm>
            <a:off x="0" y="-1"/>
            <a:ext cx="9144001" cy="127276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01" name="Title Text"/>
          <p:cNvSpPr txBox="1">
            <a:spLocks noGrp="1"/>
          </p:cNvSpPr>
          <p:nvPr>
            <p:ph type="title"/>
          </p:nvPr>
        </p:nvSpPr>
        <p:spPr>
          <a:xfrm>
            <a:off x="669727" y="89297"/>
            <a:ext cx="7804547" cy="970336"/>
          </a:xfrm>
          <a:prstGeom prst="rect">
            <a:avLst/>
          </a:prstGeom>
        </p:spPr>
        <p:txBody>
          <a:bodyPr/>
          <a:lstStyle>
            <a:lvl1pPr>
              <a:defRPr sz="2953">
                <a:solidFill>
                  <a:srgbClr val="FFFFFF"/>
                </a:solidFill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02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03" name="Title 1"/>
          <p:cNvSpPr txBox="1"/>
          <p:nvPr/>
        </p:nvSpPr>
        <p:spPr>
          <a:xfrm>
            <a:off x="834796" y="6593880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Raveh lab – Integrative multiscale modeling of complex and dynamic biological systems</a:t>
            </a:r>
          </a:p>
        </p:txBody>
      </p:sp>
      <p:sp>
        <p:nvSpPr>
          <p:cNvPr id="304" name="Freeform 13"/>
          <p:cNvSpPr/>
          <p:nvPr/>
        </p:nvSpPr>
        <p:spPr>
          <a:xfrm>
            <a:off x="179511" y="6957392"/>
            <a:ext cx="149988" cy="29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9" y="11921"/>
                </a:moveTo>
                <a:lnTo>
                  <a:pt x="21169" y="13367"/>
                </a:lnTo>
                <a:lnTo>
                  <a:pt x="21169" y="13391"/>
                </a:lnTo>
                <a:lnTo>
                  <a:pt x="21212" y="16368"/>
                </a:lnTo>
                <a:lnTo>
                  <a:pt x="19962" y="16368"/>
                </a:lnTo>
                <a:lnTo>
                  <a:pt x="15111" y="12399"/>
                </a:lnTo>
                <a:lnTo>
                  <a:pt x="15111" y="12374"/>
                </a:lnTo>
                <a:lnTo>
                  <a:pt x="1207" y="21600"/>
                </a:lnTo>
                <a:lnTo>
                  <a:pt x="1143" y="21600"/>
                </a:lnTo>
                <a:lnTo>
                  <a:pt x="0" y="21000"/>
                </a:lnTo>
                <a:lnTo>
                  <a:pt x="0" y="21036"/>
                </a:lnTo>
                <a:lnTo>
                  <a:pt x="0" y="18868"/>
                </a:lnTo>
                <a:lnTo>
                  <a:pt x="3384" y="16540"/>
                </a:lnTo>
                <a:lnTo>
                  <a:pt x="3449" y="16540"/>
                </a:lnTo>
                <a:lnTo>
                  <a:pt x="3514" y="37"/>
                </a:lnTo>
                <a:lnTo>
                  <a:pt x="3514" y="0"/>
                </a:lnTo>
                <a:lnTo>
                  <a:pt x="7114" y="0"/>
                </a:lnTo>
                <a:lnTo>
                  <a:pt x="8084" y="12815"/>
                </a:lnTo>
                <a:lnTo>
                  <a:pt x="8084" y="12779"/>
                </a:lnTo>
                <a:lnTo>
                  <a:pt x="8558" y="13048"/>
                </a:lnTo>
                <a:lnTo>
                  <a:pt x="8623" y="13048"/>
                </a:lnTo>
                <a:lnTo>
                  <a:pt x="14788" y="7841"/>
                </a:lnTo>
                <a:lnTo>
                  <a:pt x="14788" y="7878"/>
                </a:lnTo>
                <a:lnTo>
                  <a:pt x="16405" y="7890"/>
                </a:lnTo>
                <a:lnTo>
                  <a:pt x="16405" y="7853"/>
                </a:lnTo>
                <a:lnTo>
                  <a:pt x="17892" y="9569"/>
                </a:lnTo>
                <a:lnTo>
                  <a:pt x="17763" y="9581"/>
                </a:lnTo>
                <a:lnTo>
                  <a:pt x="21600" y="8368"/>
                </a:lnTo>
                <a:lnTo>
                  <a:pt x="21557" y="8368"/>
                </a:lnTo>
                <a:lnTo>
                  <a:pt x="21471" y="11382"/>
                </a:lnTo>
                <a:lnTo>
                  <a:pt x="21514" y="11382"/>
                </a:lnTo>
                <a:lnTo>
                  <a:pt x="19768" y="12007"/>
                </a:lnTo>
                <a:lnTo>
                  <a:pt x="19919" y="11921"/>
                </a:lnTo>
                <a:close/>
              </a:path>
            </a:pathLst>
          </a:custGeom>
          <a:solidFill>
            <a:srgbClr val="BFCAE2"/>
          </a:solidFill>
          <a:ln w="12700">
            <a:solidFill>
              <a:srgbClr val="1F497D"/>
            </a:solidFill>
            <a:bevel/>
          </a:ln>
        </p:spPr>
        <p:txBody>
          <a:bodyPr lIns="45719" tIns="45719" rIns="45719" bIns="45719"/>
          <a:lstStyle/>
          <a:p>
            <a:pPr algn="l" defTabSz="914367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0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370428"/>
            <a:ext cx="7804547" cy="4960721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02900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 cop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 17"/>
          <p:cNvSpPr/>
          <p:nvPr/>
        </p:nvSpPr>
        <p:spPr>
          <a:xfrm>
            <a:off x="0" y="0"/>
            <a:ext cx="9144001" cy="1341687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14" name="Title Text"/>
          <p:cNvSpPr txBox="1">
            <a:spLocks noGrp="1"/>
          </p:cNvSpPr>
          <p:nvPr>
            <p:ph type="title"/>
          </p:nvPr>
        </p:nvSpPr>
        <p:spPr>
          <a:xfrm>
            <a:off x="455414" y="168275"/>
            <a:ext cx="8233172" cy="973337"/>
          </a:xfrm>
          <a:prstGeom prst="rect">
            <a:avLst/>
          </a:prstGeom>
        </p:spPr>
        <p:txBody>
          <a:bodyPr/>
          <a:lstStyle>
            <a:lvl1pPr marL="40638" marR="40638" defTabSz="910796">
              <a:defRPr sz="2883">
                <a:solidFill>
                  <a:srgbClr val="FFFFFF"/>
                </a:solidFill>
                <a:uFill>
                  <a:solidFill>
                    <a:srgbClr val="5873E3"/>
                  </a:solidFill>
                </a:uFill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15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419820"/>
            <a:ext cx="8233172" cy="5116175"/>
          </a:xfrm>
          <a:prstGeom prst="rect">
            <a:avLst/>
          </a:prstGeom>
        </p:spPr>
        <p:txBody>
          <a:bodyPr anchor="t"/>
          <a:lstStyle>
            <a:lvl1pPr marL="269667" marR="40638" indent="-241093" defTabSz="910796">
              <a:spcBef>
                <a:spcPts val="1266"/>
              </a:spcBef>
              <a:buSzPct val="100000"/>
              <a:defRPr sz="3094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550942" marR="40638" indent="-200911" defTabSz="910796">
              <a:spcBef>
                <a:spcPts val="1266"/>
              </a:spcBef>
              <a:buSzPct val="100000"/>
              <a:defRPr sz="2672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832217" marR="40638" indent="-160729" defTabSz="910796">
              <a:spcBef>
                <a:spcPts val="1266"/>
              </a:spcBef>
              <a:buSzPct val="100000"/>
              <a:defRPr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153674" marR="40638" indent="-160729" defTabSz="910796">
              <a:spcBef>
                <a:spcPts val="1266"/>
              </a:spcBef>
              <a:buSzPct val="100000"/>
              <a:defRPr sz="1969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1475131" marR="40638" indent="-160729" defTabSz="910796">
              <a:spcBef>
                <a:spcPts val="1266"/>
              </a:spcBef>
              <a:buSzPct val="100000"/>
              <a:buChar char="»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6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17" name="Title 1"/>
          <p:cNvSpPr txBox="1"/>
          <p:nvPr/>
        </p:nvSpPr>
        <p:spPr>
          <a:xfrm>
            <a:off x="834796" y="6593880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Raveh lab – Integrative multiscale modeling of complex and dynamic biological systems</a:t>
            </a:r>
          </a:p>
        </p:txBody>
      </p:sp>
      <p:sp>
        <p:nvSpPr>
          <p:cNvPr id="318" name="Freeform 13"/>
          <p:cNvSpPr/>
          <p:nvPr/>
        </p:nvSpPr>
        <p:spPr>
          <a:xfrm>
            <a:off x="179511" y="6957392"/>
            <a:ext cx="149988" cy="29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9" y="11921"/>
                </a:moveTo>
                <a:lnTo>
                  <a:pt x="21169" y="13367"/>
                </a:lnTo>
                <a:lnTo>
                  <a:pt x="21169" y="13391"/>
                </a:lnTo>
                <a:lnTo>
                  <a:pt x="21212" y="16368"/>
                </a:lnTo>
                <a:lnTo>
                  <a:pt x="19962" y="16368"/>
                </a:lnTo>
                <a:lnTo>
                  <a:pt x="15111" y="12399"/>
                </a:lnTo>
                <a:lnTo>
                  <a:pt x="15111" y="12374"/>
                </a:lnTo>
                <a:lnTo>
                  <a:pt x="1207" y="21600"/>
                </a:lnTo>
                <a:lnTo>
                  <a:pt x="1143" y="21600"/>
                </a:lnTo>
                <a:lnTo>
                  <a:pt x="0" y="21000"/>
                </a:lnTo>
                <a:lnTo>
                  <a:pt x="0" y="21036"/>
                </a:lnTo>
                <a:lnTo>
                  <a:pt x="0" y="18868"/>
                </a:lnTo>
                <a:lnTo>
                  <a:pt x="3384" y="16540"/>
                </a:lnTo>
                <a:lnTo>
                  <a:pt x="3449" y="16540"/>
                </a:lnTo>
                <a:lnTo>
                  <a:pt x="3514" y="37"/>
                </a:lnTo>
                <a:lnTo>
                  <a:pt x="3514" y="0"/>
                </a:lnTo>
                <a:lnTo>
                  <a:pt x="7114" y="0"/>
                </a:lnTo>
                <a:lnTo>
                  <a:pt x="8084" y="12815"/>
                </a:lnTo>
                <a:lnTo>
                  <a:pt x="8084" y="12779"/>
                </a:lnTo>
                <a:lnTo>
                  <a:pt x="8558" y="13048"/>
                </a:lnTo>
                <a:lnTo>
                  <a:pt x="8623" y="13048"/>
                </a:lnTo>
                <a:lnTo>
                  <a:pt x="14788" y="7841"/>
                </a:lnTo>
                <a:lnTo>
                  <a:pt x="14788" y="7878"/>
                </a:lnTo>
                <a:lnTo>
                  <a:pt x="16405" y="7890"/>
                </a:lnTo>
                <a:lnTo>
                  <a:pt x="16405" y="7853"/>
                </a:lnTo>
                <a:lnTo>
                  <a:pt x="17892" y="9569"/>
                </a:lnTo>
                <a:lnTo>
                  <a:pt x="17763" y="9581"/>
                </a:lnTo>
                <a:lnTo>
                  <a:pt x="21600" y="8368"/>
                </a:lnTo>
                <a:lnTo>
                  <a:pt x="21557" y="8368"/>
                </a:lnTo>
                <a:lnTo>
                  <a:pt x="21471" y="11382"/>
                </a:lnTo>
                <a:lnTo>
                  <a:pt x="21514" y="11382"/>
                </a:lnTo>
                <a:lnTo>
                  <a:pt x="19768" y="12007"/>
                </a:lnTo>
                <a:lnTo>
                  <a:pt x="19919" y="11921"/>
                </a:lnTo>
                <a:close/>
              </a:path>
            </a:pathLst>
          </a:custGeom>
          <a:solidFill>
            <a:srgbClr val="BFCAE2"/>
          </a:solidFill>
          <a:ln w="12700">
            <a:solidFill>
              <a:srgbClr val="1F497D"/>
            </a:solidFill>
            <a:bevel/>
          </a:ln>
        </p:spPr>
        <p:txBody>
          <a:bodyPr lIns="45719" tIns="45719" rIns="45719" bIns="45719"/>
          <a:lstStyle/>
          <a:p>
            <a:pPr algn="l" defTabSz="914367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77407" y="6474024"/>
            <a:ext cx="318749" cy="314458"/>
          </a:xfrm>
          <a:prstGeom prst="rect">
            <a:avLst/>
          </a:prstGeom>
        </p:spPr>
        <p:txBody>
          <a:bodyPr>
            <a:normAutofit/>
          </a:bodyPr>
          <a:lstStyle>
            <a:lvl1pPr defTabSz="455398">
              <a:defRPr sz="1687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064950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17"/>
          <p:cNvSpPr/>
          <p:nvPr/>
        </p:nvSpPr>
        <p:spPr>
          <a:xfrm>
            <a:off x="0" y="0"/>
            <a:ext cx="9144001" cy="1148931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27" name="Title Text"/>
          <p:cNvSpPr txBox="1">
            <a:spLocks noGrp="1"/>
          </p:cNvSpPr>
          <p:nvPr>
            <p:ph type="title"/>
          </p:nvPr>
        </p:nvSpPr>
        <p:spPr>
          <a:xfrm>
            <a:off x="669727" y="23439"/>
            <a:ext cx="7804547" cy="970337"/>
          </a:xfrm>
          <a:prstGeom prst="rect">
            <a:avLst/>
          </a:prstGeom>
        </p:spPr>
        <p:txBody>
          <a:bodyPr/>
          <a:lstStyle>
            <a:lvl1pPr>
              <a:defRPr sz="2883">
                <a:solidFill>
                  <a:srgbClr val="FFFFFF"/>
                </a:solidFill>
                <a:latin typeface="Lucida Fax Regular"/>
                <a:ea typeface="Lucida Fax Regular"/>
                <a:cs typeface="Lucida Fax Regular"/>
                <a:sym typeface="Lucida Fax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328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29" name="Title 1"/>
          <p:cNvSpPr txBox="1"/>
          <p:nvPr/>
        </p:nvSpPr>
        <p:spPr>
          <a:xfrm>
            <a:off x="834796" y="6593880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Raveh lab – Integrative multiscale modeling of complex and dynamic biological systems</a:t>
            </a:r>
          </a:p>
        </p:txBody>
      </p:sp>
      <p:sp>
        <p:nvSpPr>
          <p:cNvPr id="330" name="Freeform 13"/>
          <p:cNvSpPr/>
          <p:nvPr/>
        </p:nvSpPr>
        <p:spPr>
          <a:xfrm>
            <a:off x="179511" y="6957392"/>
            <a:ext cx="149988" cy="29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9" y="11921"/>
                </a:moveTo>
                <a:lnTo>
                  <a:pt x="21169" y="13367"/>
                </a:lnTo>
                <a:lnTo>
                  <a:pt x="21169" y="13391"/>
                </a:lnTo>
                <a:lnTo>
                  <a:pt x="21212" y="16368"/>
                </a:lnTo>
                <a:lnTo>
                  <a:pt x="19962" y="16368"/>
                </a:lnTo>
                <a:lnTo>
                  <a:pt x="15111" y="12399"/>
                </a:lnTo>
                <a:lnTo>
                  <a:pt x="15111" y="12374"/>
                </a:lnTo>
                <a:lnTo>
                  <a:pt x="1207" y="21600"/>
                </a:lnTo>
                <a:lnTo>
                  <a:pt x="1143" y="21600"/>
                </a:lnTo>
                <a:lnTo>
                  <a:pt x="0" y="21000"/>
                </a:lnTo>
                <a:lnTo>
                  <a:pt x="0" y="21036"/>
                </a:lnTo>
                <a:lnTo>
                  <a:pt x="0" y="18868"/>
                </a:lnTo>
                <a:lnTo>
                  <a:pt x="3384" y="16540"/>
                </a:lnTo>
                <a:lnTo>
                  <a:pt x="3449" y="16540"/>
                </a:lnTo>
                <a:lnTo>
                  <a:pt x="3514" y="37"/>
                </a:lnTo>
                <a:lnTo>
                  <a:pt x="3514" y="0"/>
                </a:lnTo>
                <a:lnTo>
                  <a:pt x="7114" y="0"/>
                </a:lnTo>
                <a:lnTo>
                  <a:pt x="8084" y="12815"/>
                </a:lnTo>
                <a:lnTo>
                  <a:pt x="8084" y="12779"/>
                </a:lnTo>
                <a:lnTo>
                  <a:pt x="8558" y="13048"/>
                </a:lnTo>
                <a:lnTo>
                  <a:pt x="8623" y="13048"/>
                </a:lnTo>
                <a:lnTo>
                  <a:pt x="14788" y="7841"/>
                </a:lnTo>
                <a:lnTo>
                  <a:pt x="14788" y="7878"/>
                </a:lnTo>
                <a:lnTo>
                  <a:pt x="16405" y="7890"/>
                </a:lnTo>
                <a:lnTo>
                  <a:pt x="16405" y="7853"/>
                </a:lnTo>
                <a:lnTo>
                  <a:pt x="17892" y="9569"/>
                </a:lnTo>
                <a:lnTo>
                  <a:pt x="17763" y="9581"/>
                </a:lnTo>
                <a:lnTo>
                  <a:pt x="21600" y="8368"/>
                </a:lnTo>
                <a:lnTo>
                  <a:pt x="21557" y="8368"/>
                </a:lnTo>
                <a:lnTo>
                  <a:pt x="21471" y="11382"/>
                </a:lnTo>
                <a:lnTo>
                  <a:pt x="21514" y="11382"/>
                </a:lnTo>
                <a:lnTo>
                  <a:pt x="19768" y="12007"/>
                </a:lnTo>
                <a:lnTo>
                  <a:pt x="19919" y="11921"/>
                </a:lnTo>
                <a:close/>
              </a:path>
            </a:pathLst>
          </a:custGeom>
          <a:solidFill>
            <a:srgbClr val="BFCAE2"/>
          </a:solidFill>
          <a:ln w="12700">
            <a:solidFill>
              <a:srgbClr val="1F497D"/>
            </a:solidFill>
            <a:bevel/>
          </a:ln>
        </p:spPr>
        <p:txBody>
          <a:bodyPr lIns="45719" tIns="45719" rIns="45719" bIns="45719"/>
          <a:lstStyle/>
          <a:p>
            <a:pPr algn="l" defTabSz="914367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281131"/>
            <a:ext cx="7804547" cy="4960721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8851837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601"/>
            </a:lvl1pPr>
            <a:lvl2pPr marL="0" indent="0">
              <a:spcBef>
                <a:spcPts val="0"/>
              </a:spcBef>
              <a:buSzTx/>
              <a:buNone/>
              <a:defRPr sz="2601"/>
            </a:lvl2pPr>
            <a:lvl3pPr marL="0" indent="0">
              <a:spcBef>
                <a:spcPts val="0"/>
              </a:spcBef>
              <a:buSzTx/>
              <a:buNone/>
              <a:defRPr sz="2601"/>
            </a:lvl3pPr>
            <a:lvl4pPr marL="0" indent="0">
              <a:spcBef>
                <a:spcPts val="0"/>
              </a:spcBef>
              <a:buSzTx/>
              <a:buNone/>
              <a:defRPr sz="2601"/>
            </a:lvl4pPr>
            <a:lvl5pPr marL="0" indent="0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466242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Text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1" cy="994173"/>
          </a:xfrm>
          <a:prstGeom prst="rect">
            <a:avLst/>
          </a:prstGeom>
        </p:spPr>
        <p:txBody>
          <a:bodyPr lIns="48766" tIns="48766" rIns="48766" bIns="48766"/>
          <a:lstStyle>
            <a:lvl1pPr algn="l" defTabSz="914367">
              <a:lnSpc>
                <a:spcPct val="90000"/>
              </a:lnSpc>
              <a:defRPr sz="4359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49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226469"/>
            <a:ext cx="7886701" cy="3263504"/>
          </a:xfrm>
          <a:prstGeom prst="rect">
            <a:avLst/>
          </a:prstGeom>
        </p:spPr>
        <p:txBody>
          <a:bodyPr lIns="48766" tIns="48766" rIns="48766" bIns="48766" anchor="t"/>
          <a:lstStyle>
            <a:lvl1pPr marL="218131" indent="-218131" defTabSz="914367">
              <a:lnSpc>
                <a:spcPct val="90000"/>
              </a:lnSpc>
              <a:spcBef>
                <a:spcPts val="984"/>
              </a:spcBef>
              <a:buSzPct val="100000"/>
              <a:buFont typeface="Arial"/>
              <a:defRPr sz="2672">
                <a:latin typeface="Calibri"/>
                <a:ea typeface="Calibri"/>
                <a:cs typeface="Calibri"/>
                <a:sym typeface="Calibri"/>
              </a:defRPr>
            </a:lvl1pPr>
            <a:lvl2pPr marL="575944" indent="-254487" defTabSz="914367">
              <a:lnSpc>
                <a:spcPct val="90000"/>
              </a:lnSpc>
              <a:spcBef>
                <a:spcPts val="984"/>
              </a:spcBef>
              <a:buSzPct val="100000"/>
              <a:buFont typeface="Arial"/>
              <a:defRPr sz="2672">
                <a:latin typeface="Calibri"/>
                <a:ea typeface="Calibri"/>
                <a:cs typeface="Calibri"/>
                <a:sym typeface="Calibri"/>
              </a:defRPr>
            </a:lvl2pPr>
            <a:lvl3pPr marL="948298" indent="-305383" defTabSz="914367">
              <a:lnSpc>
                <a:spcPct val="90000"/>
              </a:lnSpc>
              <a:spcBef>
                <a:spcPts val="984"/>
              </a:spcBef>
              <a:buSzPct val="100000"/>
              <a:buFont typeface="Arial"/>
              <a:defRPr sz="2672">
                <a:latin typeface="Calibri"/>
                <a:ea typeface="Calibri"/>
                <a:cs typeface="Calibri"/>
                <a:sym typeface="Calibri"/>
              </a:defRPr>
            </a:lvl3pPr>
            <a:lvl4pPr marL="1303688" indent="-339316" defTabSz="914367">
              <a:lnSpc>
                <a:spcPct val="90000"/>
              </a:lnSpc>
              <a:spcBef>
                <a:spcPts val="984"/>
              </a:spcBef>
              <a:buSzPct val="100000"/>
              <a:buFont typeface="Arial"/>
              <a:defRPr sz="2672">
                <a:latin typeface="Calibri"/>
                <a:ea typeface="Calibri"/>
                <a:cs typeface="Calibri"/>
                <a:sym typeface="Calibri"/>
              </a:defRPr>
            </a:lvl4pPr>
            <a:lvl5pPr marL="1625145" indent="-339316" defTabSz="914367">
              <a:lnSpc>
                <a:spcPct val="90000"/>
              </a:lnSpc>
              <a:spcBef>
                <a:spcPts val="984"/>
              </a:spcBef>
              <a:buSzPct val="100000"/>
              <a:buFont typeface="Arial"/>
              <a:defRPr sz="2672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0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51" name="Title 1"/>
          <p:cNvSpPr txBox="1"/>
          <p:nvPr/>
        </p:nvSpPr>
        <p:spPr>
          <a:xfrm>
            <a:off x="834796" y="6593880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Meta-modeling of Pancreatic Beta Cells (PBC consortium retreat, Catalina 2019)</a:t>
            </a:r>
          </a:p>
        </p:txBody>
      </p:sp>
      <p:sp>
        <p:nvSpPr>
          <p:cNvPr id="352" name="Freeform 13"/>
          <p:cNvSpPr/>
          <p:nvPr/>
        </p:nvSpPr>
        <p:spPr>
          <a:xfrm>
            <a:off x="179511" y="6957392"/>
            <a:ext cx="149988" cy="29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9" y="11921"/>
                </a:moveTo>
                <a:lnTo>
                  <a:pt x="21169" y="13367"/>
                </a:lnTo>
                <a:lnTo>
                  <a:pt x="21169" y="13391"/>
                </a:lnTo>
                <a:lnTo>
                  <a:pt x="21212" y="16368"/>
                </a:lnTo>
                <a:lnTo>
                  <a:pt x="19962" y="16368"/>
                </a:lnTo>
                <a:lnTo>
                  <a:pt x="15111" y="12399"/>
                </a:lnTo>
                <a:lnTo>
                  <a:pt x="15111" y="12374"/>
                </a:lnTo>
                <a:lnTo>
                  <a:pt x="1207" y="21600"/>
                </a:lnTo>
                <a:lnTo>
                  <a:pt x="1143" y="21600"/>
                </a:lnTo>
                <a:lnTo>
                  <a:pt x="0" y="21000"/>
                </a:lnTo>
                <a:lnTo>
                  <a:pt x="0" y="21036"/>
                </a:lnTo>
                <a:lnTo>
                  <a:pt x="0" y="18868"/>
                </a:lnTo>
                <a:lnTo>
                  <a:pt x="3384" y="16540"/>
                </a:lnTo>
                <a:lnTo>
                  <a:pt x="3449" y="16540"/>
                </a:lnTo>
                <a:lnTo>
                  <a:pt x="3514" y="37"/>
                </a:lnTo>
                <a:lnTo>
                  <a:pt x="3514" y="0"/>
                </a:lnTo>
                <a:lnTo>
                  <a:pt x="7114" y="0"/>
                </a:lnTo>
                <a:lnTo>
                  <a:pt x="8084" y="12815"/>
                </a:lnTo>
                <a:lnTo>
                  <a:pt x="8084" y="12779"/>
                </a:lnTo>
                <a:lnTo>
                  <a:pt x="8558" y="13048"/>
                </a:lnTo>
                <a:lnTo>
                  <a:pt x="8623" y="13048"/>
                </a:lnTo>
                <a:lnTo>
                  <a:pt x="14788" y="7841"/>
                </a:lnTo>
                <a:lnTo>
                  <a:pt x="14788" y="7878"/>
                </a:lnTo>
                <a:lnTo>
                  <a:pt x="16405" y="7890"/>
                </a:lnTo>
                <a:lnTo>
                  <a:pt x="16405" y="7853"/>
                </a:lnTo>
                <a:lnTo>
                  <a:pt x="17892" y="9569"/>
                </a:lnTo>
                <a:lnTo>
                  <a:pt x="17763" y="9581"/>
                </a:lnTo>
                <a:lnTo>
                  <a:pt x="21600" y="8368"/>
                </a:lnTo>
                <a:lnTo>
                  <a:pt x="21557" y="8368"/>
                </a:lnTo>
                <a:lnTo>
                  <a:pt x="21471" y="11382"/>
                </a:lnTo>
                <a:lnTo>
                  <a:pt x="21514" y="11382"/>
                </a:lnTo>
                <a:lnTo>
                  <a:pt x="19768" y="12007"/>
                </a:lnTo>
                <a:lnTo>
                  <a:pt x="19919" y="11921"/>
                </a:lnTo>
                <a:close/>
              </a:path>
            </a:pathLst>
          </a:custGeom>
          <a:solidFill>
            <a:srgbClr val="BFCAE2"/>
          </a:solidFill>
          <a:ln w="12700">
            <a:solidFill>
              <a:srgbClr val="1F497D"/>
            </a:solidFill>
            <a:bevel/>
          </a:ln>
        </p:spPr>
        <p:txBody>
          <a:bodyPr lIns="45719" tIns="45719" rIns="45719" bIns="45719"/>
          <a:lstStyle/>
          <a:p>
            <a:pPr algn="l" defTabSz="914367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8551" y="5625630"/>
            <a:ext cx="266800" cy="271609"/>
          </a:xfrm>
          <a:prstGeom prst="rect">
            <a:avLst/>
          </a:prstGeom>
        </p:spPr>
        <p:txBody>
          <a:bodyPr lIns="48766" tIns="48766" rIns="48766" bIns="48766" anchor="ctr"/>
          <a:lstStyle>
            <a:lvl1pPr algn="r" defTabSz="914367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161609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96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601"/>
            </a:lvl1pPr>
            <a:lvl2pPr marL="0" indent="0">
              <a:spcBef>
                <a:spcPts val="0"/>
              </a:spcBef>
              <a:buSzTx/>
              <a:buNone/>
              <a:defRPr sz="2601"/>
            </a:lvl2pPr>
            <a:lvl3pPr marL="0" indent="0">
              <a:spcBef>
                <a:spcPts val="0"/>
              </a:spcBef>
              <a:buSzTx/>
              <a:buNone/>
              <a:defRPr sz="2601"/>
            </a:lvl3pPr>
            <a:lvl4pPr marL="0" indent="0">
              <a:spcBef>
                <a:spcPts val="0"/>
              </a:spcBef>
              <a:buSzTx/>
              <a:buNone/>
              <a:defRPr sz="2601"/>
            </a:lvl4pPr>
            <a:lvl5pPr marL="0" indent="0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002147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itle Text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1" cy="994173"/>
          </a:xfrm>
          <a:prstGeom prst="rect">
            <a:avLst/>
          </a:prstGeom>
        </p:spPr>
        <p:txBody>
          <a:bodyPr lIns="48766" tIns="48766" rIns="48766" bIns="48766"/>
          <a:lstStyle>
            <a:lvl1pPr algn="l" defTabSz="914367">
              <a:lnSpc>
                <a:spcPct val="90000"/>
              </a:lnSpc>
              <a:defRPr sz="4359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48551" y="5625630"/>
            <a:ext cx="266800" cy="271609"/>
          </a:xfrm>
          <a:prstGeom prst="rect">
            <a:avLst/>
          </a:prstGeom>
        </p:spPr>
        <p:txBody>
          <a:bodyPr lIns="48766" tIns="48766" rIns="48766" bIns="48766" anchor="ctr"/>
          <a:lstStyle>
            <a:lvl1pPr algn="r" defTabSz="914367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2101957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 17"/>
          <p:cNvSpPr/>
          <p:nvPr/>
        </p:nvSpPr>
        <p:spPr>
          <a:xfrm>
            <a:off x="0" y="0"/>
            <a:ext cx="9144001" cy="1148931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808080"/>
              </a:gs>
            </a:gsLst>
            <a:lin ang="54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78" name="Title Text"/>
          <p:cNvSpPr txBox="1">
            <a:spLocks noGrp="1"/>
          </p:cNvSpPr>
          <p:nvPr>
            <p:ph type="title"/>
          </p:nvPr>
        </p:nvSpPr>
        <p:spPr>
          <a:xfrm>
            <a:off x="455414" y="-46038"/>
            <a:ext cx="8233172" cy="1355726"/>
          </a:xfrm>
          <a:prstGeom prst="rect">
            <a:avLst/>
          </a:prstGeom>
        </p:spPr>
        <p:txBody>
          <a:bodyPr lIns="76200" tIns="76200" rIns="76200" bIns="76200">
            <a:noAutofit/>
          </a:bodyPr>
          <a:lstStyle>
            <a:lvl1pPr marL="40638" marR="40638" defTabSz="910796">
              <a:defRPr sz="3094" b="1">
                <a:solidFill>
                  <a:srgbClr val="FFFFFF"/>
                </a:solidFill>
                <a:uFill>
                  <a:solidFill>
                    <a:srgbClr val="5873E3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9" name="Body Level One…"/>
          <p:cNvSpPr txBox="1">
            <a:spLocks noGrp="1"/>
          </p:cNvSpPr>
          <p:nvPr>
            <p:ph type="body" idx="1"/>
          </p:nvPr>
        </p:nvSpPr>
        <p:spPr>
          <a:xfrm>
            <a:off x="455414" y="1526977"/>
            <a:ext cx="8233172" cy="5331023"/>
          </a:xfrm>
          <a:prstGeom prst="rect">
            <a:avLst/>
          </a:prstGeom>
        </p:spPr>
        <p:txBody>
          <a:bodyPr lIns="76200" tIns="76200" rIns="76200" bIns="76200" anchor="t">
            <a:noAutofit/>
          </a:bodyPr>
          <a:lstStyle>
            <a:lvl1pPr marL="379955" marR="40638" indent="-339316" defTabSz="910796">
              <a:spcBef>
                <a:spcPts val="492"/>
              </a:spcBef>
              <a:buSzPct val="32500"/>
              <a:buBlip>
                <a:blip r:embed="rId2"/>
              </a:buBlip>
              <a:defRPr sz="2391">
                <a:solidFill>
                  <a:srgbClr val="474747"/>
                </a:solidFill>
                <a:uFill>
                  <a:solidFill>
                    <a:srgbClr val="474747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783562" marR="40638" indent="-285740" defTabSz="910796">
              <a:spcBef>
                <a:spcPts val="492"/>
              </a:spcBef>
              <a:buSzPct val="32500"/>
              <a:buBlip>
                <a:blip r:embed="rId2"/>
              </a:buBlip>
              <a:defRPr sz="2109">
                <a:solidFill>
                  <a:srgbClr val="D2420F"/>
                </a:solidFill>
                <a:uFill>
                  <a:solidFill>
                    <a:srgbClr val="D2420F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187170" marR="40638" indent="-232164" defTabSz="910796">
              <a:spcBef>
                <a:spcPts val="352"/>
              </a:spcBef>
              <a:buClr>
                <a:srgbClr val="D2B93A"/>
              </a:buClr>
              <a:buSzPct val="32500"/>
              <a:buFont typeface="Arial"/>
              <a:buBlip>
                <a:blip r:embed="rId2"/>
              </a:buBlip>
              <a:defRPr sz="1687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644353" marR="40638" indent="-232164" defTabSz="910796">
              <a:spcBef>
                <a:spcPts val="422"/>
              </a:spcBef>
              <a:buSzPct val="100000"/>
              <a:buChar char="–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101537" marR="40638" indent="-232164" defTabSz="910796">
              <a:spcBef>
                <a:spcPts val="422"/>
              </a:spcBef>
              <a:buSzPct val="100000"/>
              <a:buChar char="»"/>
              <a:defRPr sz="1969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0" name="Rectangle 25"/>
          <p:cNvSpPr/>
          <p:nvPr/>
        </p:nvSpPr>
        <p:spPr>
          <a:xfrm>
            <a:off x="0" y="6640292"/>
            <a:ext cx="9144000" cy="217709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404040"/>
              </a:gs>
              <a:gs pos="100000">
                <a:srgbClr val="595959"/>
              </a:gs>
            </a:gsLst>
            <a:lin ang="16200000"/>
          </a:gradFill>
          <a:ln w="25400">
            <a:solidFill>
              <a:srgbClr val="000000"/>
            </a:solidFill>
          </a:ln>
        </p:spPr>
        <p:txBody>
          <a:bodyPr lIns="45719" tIns="45719" rIns="45719" bIns="45719" anchor="ctr"/>
          <a:lstStyle/>
          <a:p>
            <a:pPr defTabSz="914367">
              <a:defRPr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81" name="Title 1"/>
          <p:cNvSpPr txBox="1"/>
          <p:nvPr/>
        </p:nvSpPr>
        <p:spPr>
          <a:xfrm>
            <a:off x="834796" y="6593880"/>
            <a:ext cx="7772401" cy="31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19" rIns="45719" bIns="45719" anchor="ctr">
            <a:spAutoFit/>
          </a:bodyPr>
          <a:lstStyle>
            <a:lvl1pPr defTabSz="1300480">
              <a:lnSpc>
                <a:spcPct val="120000"/>
              </a:lnSpc>
              <a:defRPr sz="1800" b="0" i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66"/>
              <a:t>Raveh lab – Integrative multiscale modeling of complex and dynamic biological systems</a:t>
            </a:r>
          </a:p>
        </p:txBody>
      </p:sp>
      <p:sp>
        <p:nvSpPr>
          <p:cNvPr id="382" name="Freeform 13"/>
          <p:cNvSpPr/>
          <p:nvPr/>
        </p:nvSpPr>
        <p:spPr>
          <a:xfrm>
            <a:off x="179511" y="6957392"/>
            <a:ext cx="149988" cy="29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19" y="11921"/>
                </a:moveTo>
                <a:lnTo>
                  <a:pt x="21169" y="13367"/>
                </a:lnTo>
                <a:lnTo>
                  <a:pt x="21169" y="13391"/>
                </a:lnTo>
                <a:lnTo>
                  <a:pt x="21212" y="16368"/>
                </a:lnTo>
                <a:lnTo>
                  <a:pt x="19962" y="16368"/>
                </a:lnTo>
                <a:lnTo>
                  <a:pt x="15111" y="12399"/>
                </a:lnTo>
                <a:lnTo>
                  <a:pt x="15111" y="12374"/>
                </a:lnTo>
                <a:lnTo>
                  <a:pt x="1207" y="21600"/>
                </a:lnTo>
                <a:lnTo>
                  <a:pt x="1143" y="21600"/>
                </a:lnTo>
                <a:lnTo>
                  <a:pt x="0" y="21000"/>
                </a:lnTo>
                <a:lnTo>
                  <a:pt x="0" y="21036"/>
                </a:lnTo>
                <a:lnTo>
                  <a:pt x="0" y="18868"/>
                </a:lnTo>
                <a:lnTo>
                  <a:pt x="3384" y="16540"/>
                </a:lnTo>
                <a:lnTo>
                  <a:pt x="3449" y="16540"/>
                </a:lnTo>
                <a:lnTo>
                  <a:pt x="3514" y="37"/>
                </a:lnTo>
                <a:lnTo>
                  <a:pt x="3514" y="0"/>
                </a:lnTo>
                <a:lnTo>
                  <a:pt x="7114" y="0"/>
                </a:lnTo>
                <a:lnTo>
                  <a:pt x="8084" y="12815"/>
                </a:lnTo>
                <a:lnTo>
                  <a:pt x="8084" y="12779"/>
                </a:lnTo>
                <a:lnTo>
                  <a:pt x="8558" y="13048"/>
                </a:lnTo>
                <a:lnTo>
                  <a:pt x="8623" y="13048"/>
                </a:lnTo>
                <a:lnTo>
                  <a:pt x="14788" y="7841"/>
                </a:lnTo>
                <a:lnTo>
                  <a:pt x="14788" y="7878"/>
                </a:lnTo>
                <a:lnTo>
                  <a:pt x="16405" y="7890"/>
                </a:lnTo>
                <a:lnTo>
                  <a:pt x="16405" y="7853"/>
                </a:lnTo>
                <a:lnTo>
                  <a:pt x="17892" y="9569"/>
                </a:lnTo>
                <a:lnTo>
                  <a:pt x="17763" y="9581"/>
                </a:lnTo>
                <a:lnTo>
                  <a:pt x="21600" y="8368"/>
                </a:lnTo>
                <a:lnTo>
                  <a:pt x="21557" y="8368"/>
                </a:lnTo>
                <a:lnTo>
                  <a:pt x="21471" y="11382"/>
                </a:lnTo>
                <a:lnTo>
                  <a:pt x="21514" y="11382"/>
                </a:lnTo>
                <a:lnTo>
                  <a:pt x="19768" y="12007"/>
                </a:lnTo>
                <a:lnTo>
                  <a:pt x="19919" y="11921"/>
                </a:lnTo>
                <a:close/>
              </a:path>
            </a:pathLst>
          </a:custGeom>
          <a:solidFill>
            <a:srgbClr val="BFCAE2"/>
          </a:solidFill>
          <a:ln w="12700">
            <a:solidFill>
              <a:srgbClr val="1F497D"/>
            </a:solidFill>
            <a:bevel/>
          </a:ln>
        </p:spPr>
        <p:txBody>
          <a:bodyPr lIns="45719" tIns="45719" rIns="45719" bIns="45719"/>
          <a:lstStyle/>
          <a:p>
            <a:pPr algn="l" defTabSz="914367">
              <a:defRPr b="0">
                <a:latin typeface="Calibri"/>
                <a:ea typeface="Calibri"/>
                <a:cs typeface="Calibri"/>
                <a:sym typeface="Calibri"/>
              </a:defRPr>
            </a:pPr>
            <a:endParaRPr sz="1266"/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94766" y="6474024"/>
            <a:ext cx="418384" cy="413511"/>
          </a:xfrm>
          <a:prstGeom prst="rect">
            <a:avLst/>
          </a:prstGeom>
        </p:spPr>
        <p:txBody>
          <a:bodyPr lIns="76200" tIns="76200" rIns="76200" bIns="76200"/>
          <a:lstStyle>
            <a:lvl1pPr defTabSz="455398">
              <a:defRPr sz="1687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85451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1412776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2123728" y="6453336"/>
            <a:ext cx="4927798" cy="46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11059" tIns="205521" rIns="411059" bIns="205521" anchor="ctr"/>
          <a:lstStyle/>
          <a:p>
            <a:pPr lvl="0" algn="ctr">
              <a:lnSpc>
                <a:spcPct val="105000"/>
              </a:lnSpc>
            </a:pPr>
            <a:r>
              <a:rPr lang="en-US" sz="1000" i="1" dirty="0">
                <a:solidFill>
                  <a:schemeClr val="bg1"/>
                </a:solidFill>
                <a:latin typeface="Century Gothic" pitchFamily="34" charset="0"/>
                <a:cs typeface="Andalus" pitchFamily="2" charset="-78"/>
              </a:rPr>
              <a:t>Computational Geometry Lab</a:t>
            </a:r>
          </a:p>
          <a:p>
            <a:pPr lvl="0" algn="ctr">
              <a:lnSpc>
                <a:spcPct val="105000"/>
              </a:lnSpc>
            </a:pPr>
            <a:r>
              <a:rPr lang="en-US" sz="1000" i="1" dirty="0">
                <a:solidFill>
                  <a:schemeClr val="bg1"/>
                </a:solidFill>
                <a:latin typeface="Century Gothic" pitchFamily="34" charset="0"/>
                <a:cs typeface="Andalus" pitchFamily="2" charset="-78"/>
              </a:rPr>
              <a:t> Tel-Aviv University, Israel</a:t>
            </a:r>
            <a:endParaRPr lang="en-US" sz="1000" i="1" dirty="0">
              <a:solidFill>
                <a:schemeClr val="bg1"/>
              </a:solidFill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525344"/>
            <a:ext cx="9144000" cy="332656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354F2-E159-4A76-AEA2-D4A2B18E5DBA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2" descr="IMRIC banner"/>
          <p:cNvPicPr>
            <a:picLocks noChangeAspect="1" noChangeArrowheads="1"/>
          </p:cNvPicPr>
          <p:nvPr userDrawn="1"/>
        </p:nvPicPr>
        <p:blipFill>
          <a:blip r:embed="rId2" cstate="print"/>
          <a:srcRect l="4287" t="17608" r="78400"/>
          <a:stretch>
            <a:fillRect/>
          </a:stretch>
        </p:blipFill>
        <p:spPr bwMode="auto">
          <a:xfrm>
            <a:off x="8892480" y="6576060"/>
            <a:ext cx="193928" cy="237316"/>
          </a:xfrm>
          <a:prstGeom prst="rect">
            <a:avLst/>
          </a:prstGeom>
          <a:noFill/>
        </p:spPr>
      </p:pic>
      <p:grpSp>
        <p:nvGrpSpPr>
          <p:cNvPr id="14" name="Group 13"/>
          <p:cNvGrpSpPr>
            <a:grpSpLocks noChangeAspect="1"/>
          </p:cNvGrpSpPr>
          <p:nvPr userDrawn="1"/>
        </p:nvGrpSpPr>
        <p:grpSpPr bwMode="auto">
          <a:xfrm>
            <a:off x="135467" y="6531206"/>
            <a:ext cx="117356" cy="326794"/>
            <a:chOff x="3086" y="785"/>
            <a:chExt cx="1002" cy="2474"/>
          </a:xfrm>
          <a:solidFill>
            <a:schemeClr val="bg1"/>
          </a:solidFill>
        </p:grpSpPr>
        <p:sp>
          <p:nvSpPr>
            <p:cNvPr id="15" name="Freeform 14"/>
            <p:cNvSpPr>
              <a:spLocks noChangeAspect="1"/>
            </p:cNvSpPr>
            <p:nvPr/>
          </p:nvSpPr>
          <p:spPr bwMode="auto">
            <a:xfrm>
              <a:off x="3086" y="1496"/>
              <a:ext cx="1002" cy="1763"/>
            </a:xfrm>
            <a:custGeom>
              <a:avLst/>
              <a:gdLst/>
              <a:ahLst/>
              <a:cxnLst>
                <a:cxn ang="0">
                  <a:pos x="924" y="973"/>
                </a:cxn>
                <a:cxn ang="0">
                  <a:pos x="982" y="1091"/>
                </a:cxn>
                <a:cxn ang="0">
                  <a:pos x="982" y="1093"/>
                </a:cxn>
                <a:cxn ang="0">
                  <a:pos x="984" y="1336"/>
                </a:cxn>
                <a:cxn ang="0">
                  <a:pos x="982" y="1336"/>
                </a:cxn>
                <a:cxn ang="0">
                  <a:pos x="929" y="1336"/>
                </a:cxn>
                <a:cxn ang="0">
                  <a:pos x="926" y="1336"/>
                </a:cxn>
                <a:cxn ang="0">
                  <a:pos x="701" y="1012"/>
                </a:cxn>
                <a:cxn ang="0">
                  <a:pos x="701" y="1010"/>
                </a:cxn>
                <a:cxn ang="0">
                  <a:pos x="56" y="1763"/>
                </a:cxn>
                <a:cxn ang="0">
                  <a:pos x="53" y="1763"/>
                </a:cxn>
                <a:cxn ang="0">
                  <a:pos x="0" y="1714"/>
                </a:cxn>
                <a:cxn ang="0">
                  <a:pos x="0" y="1717"/>
                </a:cxn>
                <a:cxn ang="0">
                  <a:pos x="0" y="1542"/>
                </a:cxn>
                <a:cxn ang="0">
                  <a:pos x="0" y="1540"/>
                </a:cxn>
                <a:cxn ang="0">
                  <a:pos x="157" y="1350"/>
                </a:cxn>
                <a:cxn ang="0">
                  <a:pos x="160" y="1350"/>
                </a:cxn>
                <a:cxn ang="0">
                  <a:pos x="163" y="3"/>
                </a:cxn>
                <a:cxn ang="0">
                  <a:pos x="163" y="0"/>
                </a:cxn>
                <a:cxn ang="0">
                  <a:pos x="328" y="0"/>
                </a:cxn>
                <a:cxn ang="0">
                  <a:pos x="330" y="0"/>
                </a:cxn>
                <a:cxn ang="0">
                  <a:pos x="375" y="1046"/>
                </a:cxn>
                <a:cxn ang="0">
                  <a:pos x="375" y="1043"/>
                </a:cxn>
                <a:cxn ang="0">
                  <a:pos x="397" y="1065"/>
                </a:cxn>
                <a:cxn ang="0">
                  <a:pos x="400" y="1065"/>
                </a:cxn>
                <a:cxn ang="0">
                  <a:pos x="686" y="640"/>
                </a:cxn>
                <a:cxn ang="0">
                  <a:pos x="686" y="643"/>
                </a:cxn>
                <a:cxn ang="0">
                  <a:pos x="761" y="644"/>
                </a:cxn>
                <a:cxn ang="0">
                  <a:pos x="761" y="641"/>
                </a:cxn>
                <a:cxn ang="0">
                  <a:pos x="830" y="781"/>
                </a:cxn>
                <a:cxn ang="0">
                  <a:pos x="824" y="782"/>
                </a:cxn>
                <a:cxn ang="0">
                  <a:pos x="1002" y="683"/>
                </a:cxn>
                <a:cxn ang="0">
                  <a:pos x="1000" y="683"/>
                </a:cxn>
                <a:cxn ang="0">
                  <a:pos x="996" y="929"/>
                </a:cxn>
                <a:cxn ang="0">
                  <a:pos x="998" y="929"/>
                </a:cxn>
                <a:cxn ang="0">
                  <a:pos x="917" y="980"/>
                </a:cxn>
                <a:cxn ang="0">
                  <a:pos x="924" y="973"/>
                </a:cxn>
              </a:cxnLst>
              <a:rect l="0" t="0" r="r" b="b"/>
              <a:pathLst>
                <a:path w="1002" h="1763">
                  <a:moveTo>
                    <a:pt x="924" y="973"/>
                  </a:moveTo>
                  <a:lnTo>
                    <a:pt x="982" y="1091"/>
                  </a:lnTo>
                  <a:lnTo>
                    <a:pt x="982" y="1093"/>
                  </a:lnTo>
                  <a:lnTo>
                    <a:pt x="984" y="1336"/>
                  </a:lnTo>
                  <a:lnTo>
                    <a:pt x="982" y="1336"/>
                  </a:lnTo>
                  <a:lnTo>
                    <a:pt x="929" y="1336"/>
                  </a:lnTo>
                  <a:lnTo>
                    <a:pt x="926" y="1336"/>
                  </a:lnTo>
                  <a:lnTo>
                    <a:pt x="701" y="1012"/>
                  </a:lnTo>
                  <a:lnTo>
                    <a:pt x="701" y="1010"/>
                  </a:lnTo>
                  <a:lnTo>
                    <a:pt x="56" y="1763"/>
                  </a:lnTo>
                  <a:lnTo>
                    <a:pt x="53" y="1763"/>
                  </a:lnTo>
                  <a:lnTo>
                    <a:pt x="0" y="1714"/>
                  </a:lnTo>
                  <a:lnTo>
                    <a:pt x="0" y="1717"/>
                  </a:lnTo>
                  <a:lnTo>
                    <a:pt x="0" y="1542"/>
                  </a:lnTo>
                  <a:lnTo>
                    <a:pt x="0" y="1540"/>
                  </a:lnTo>
                  <a:lnTo>
                    <a:pt x="157" y="1350"/>
                  </a:lnTo>
                  <a:lnTo>
                    <a:pt x="160" y="1350"/>
                  </a:lnTo>
                  <a:lnTo>
                    <a:pt x="163" y="3"/>
                  </a:lnTo>
                  <a:lnTo>
                    <a:pt x="163" y="0"/>
                  </a:lnTo>
                  <a:lnTo>
                    <a:pt x="328" y="0"/>
                  </a:lnTo>
                  <a:lnTo>
                    <a:pt x="330" y="0"/>
                  </a:lnTo>
                  <a:lnTo>
                    <a:pt x="375" y="1046"/>
                  </a:lnTo>
                  <a:lnTo>
                    <a:pt x="375" y="1043"/>
                  </a:lnTo>
                  <a:lnTo>
                    <a:pt x="397" y="1065"/>
                  </a:lnTo>
                  <a:lnTo>
                    <a:pt x="400" y="1065"/>
                  </a:lnTo>
                  <a:lnTo>
                    <a:pt x="686" y="640"/>
                  </a:lnTo>
                  <a:lnTo>
                    <a:pt x="686" y="643"/>
                  </a:lnTo>
                  <a:lnTo>
                    <a:pt x="761" y="644"/>
                  </a:lnTo>
                  <a:lnTo>
                    <a:pt x="761" y="641"/>
                  </a:lnTo>
                  <a:lnTo>
                    <a:pt x="830" y="781"/>
                  </a:lnTo>
                  <a:lnTo>
                    <a:pt x="824" y="782"/>
                  </a:lnTo>
                  <a:lnTo>
                    <a:pt x="1002" y="683"/>
                  </a:lnTo>
                  <a:lnTo>
                    <a:pt x="1000" y="683"/>
                  </a:lnTo>
                  <a:lnTo>
                    <a:pt x="996" y="929"/>
                  </a:lnTo>
                  <a:lnTo>
                    <a:pt x="998" y="929"/>
                  </a:lnTo>
                  <a:lnTo>
                    <a:pt x="917" y="980"/>
                  </a:lnTo>
                  <a:lnTo>
                    <a:pt x="924" y="97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flat">
              <a:solidFill>
                <a:schemeClr val="tx2"/>
              </a:solidFill>
              <a:prstDash val="solid"/>
              <a:bevel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ChangeAspect="1" noEditPoints="1"/>
            </p:cNvSpPr>
            <p:nvPr/>
          </p:nvSpPr>
          <p:spPr bwMode="auto">
            <a:xfrm>
              <a:off x="3155" y="785"/>
              <a:ext cx="373" cy="670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79" y="0"/>
                </a:cxn>
                <a:cxn ang="0">
                  <a:pos x="74" y="25"/>
                </a:cxn>
                <a:cxn ang="0">
                  <a:pos x="74" y="25"/>
                </a:cxn>
                <a:cxn ang="0">
                  <a:pos x="78" y="1"/>
                </a:cxn>
                <a:cxn ang="0">
                  <a:pos x="121" y="0"/>
                </a:cxn>
                <a:cxn ang="0">
                  <a:pos x="122" y="2"/>
                </a:cxn>
                <a:cxn ang="0">
                  <a:pos x="178" y="190"/>
                </a:cxn>
                <a:cxn ang="0">
                  <a:pos x="178" y="189"/>
                </a:cxn>
                <a:cxn ang="0">
                  <a:pos x="199" y="288"/>
                </a:cxn>
                <a:cxn ang="0">
                  <a:pos x="199" y="287"/>
                </a:cxn>
                <a:cxn ang="0">
                  <a:pos x="211" y="289"/>
                </a:cxn>
                <a:cxn ang="0">
                  <a:pos x="211" y="288"/>
                </a:cxn>
                <a:cxn ang="0">
                  <a:pos x="226" y="222"/>
                </a:cxn>
                <a:cxn ang="0">
                  <a:pos x="226" y="221"/>
                </a:cxn>
                <a:cxn ang="0">
                  <a:pos x="250" y="225"/>
                </a:cxn>
                <a:cxn ang="0">
                  <a:pos x="251" y="225"/>
                </a:cxn>
                <a:cxn ang="0">
                  <a:pos x="253" y="379"/>
                </a:cxn>
                <a:cxn ang="0">
                  <a:pos x="253" y="379"/>
                </a:cxn>
                <a:cxn ang="0">
                  <a:pos x="117" y="471"/>
                </a:cxn>
                <a:cxn ang="0">
                  <a:pos x="3" y="370"/>
                </a:cxn>
                <a:cxn ang="0">
                  <a:pos x="4" y="370"/>
                </a:cxn>
                <a:cxn ang="0">
                  <a:pos x="14" y="223"/>
                </a:cxn>
                <a:cxn ang="0">
                  <a:pos x="14" y="225"/>
                </a:cxn>
                <a:cxn ang="0">
                  <a:pos x="80" y="0"/>
                </a:cxn>
              </a:cxnLst>
              <a:rect l="0" t="0" r="r" b="b"/>
              <a:pathLst>
                <a:path w="267" h="480"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moveTo>
                    <a:pt x="74" y="25"/>
                  </a:moveTo>
                  <a:cubicBezTo>
                    <a:pt x="74" y="25"/>
                    <a:pt x="74" y="25"/>
                    <a:pt x="74" y="25"/>
                  </a:cubicBezTo>
                  <a:moveTo>
                    <a:pt x="78" y="1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33" y="66"/>
                    <a:pt x="166" y="126"/>
                    <a:pt x="178" y="190"/>
                  </a:cubicBezTo>
                  <a:cubicBezTo>
                    <a:pt x="178" y="189"/>
                    <a:pt x="178" y="189"/>
                    <a:pt x="178" y="189"/>
                  </a:cubicBezTo>
                  <a:cubicBezTo>
                    <a:pt x="199" y="288"/>
                    <a:pt x="199" y="288"/>
                    <a:pt x="199" y="288"/>
                  </a:cubicBezTo>
                  <a:cubicBezTo>
                    <a:pt x="199" y="287"/>
                    <a:pt x="199" y="287"/>
                    <a:pt x="199" y="287"/>
                  </a:cubicBezTo>
                  <a:cubicBezTo>
                    <a:pt x="211" y="289"/>
                    <a:pt x="211" y="289"/>
                    <a:pt x="211" y="289"/>
                  </a:cubicBezTo>
                  <a:cubicBezTo>
                    <a:pt x="211" y="288"/>
                    <a:pt x="211" y="288"/>
                    <a:pt x="211" y="288"/>
                  </a:cubicBezTo>
                  <a:cubicBezTo>
                    <a:pt x="226" y="222"/>
                    <a:pt x="226" y="222"/>
                    <a:pt x="226" y="222"/>
                  </a:cubicBezTo>
                  <a:cubicBezTo>
                    <a:pt x="226" y="221"/>
                    <a:pt x="226" y="221"/>
                    <a:pt x="226" y="221"/>
                  </a:cubicBezTo>
                  <a:cubicBezTo>
                    <a:pt x="250" y="225"/>
                    <a:pt x="250" y="225"/>
                    <a:pt x="250" y="225"/>
                  </a:cubicBezTo>
                  <a:cubicBezTo>
                    <a:pt x="251" y="225"/>
                    <a:pt x="251" y="225"/>
                    <a:pt x="251" y="225"/>
                  </a:cubicBezTo>
                  <a:cubicBezTo>
                    <a:pt x="267" y="277"/>
                    <a:pt x="257" y="332"/>
                    <a:pt x="253" y="379"/>
                  </a:cubicBezTo>
                  <a:cubicBezTo>
                    <a:pt x="253" y="379"/>
                    <a:pt x="253" y="379"/>
                    <a:pt x="253" y="379"/>
                  </a:cubicBezTo>
                  <a:cubicBezTo>
                    <a:pt x="248" y="440"/>
                    <a:pt x="181" y="480"/>
                    <a:pt x="117" y="471"/>
                  </a:cubicBezTo>
                  <a:cubicBezTo>
                    <a:pt x="60" y="463"/>
                    <a:pt x="14" y="427"/>
                    <a:pt x="3" y="370"/>
                  </a:cubicBezTo>
                  <a:cubicBezTo>
                    <a:pt x="4" y="370"/>
                    <a:pt x="4" y="370"/>
                    <a:pt x="4" y="370"/>
                  </a:cubicBezTo>
                  <a:cubicBezTo>
                    <a:pt x="0" y="318"/>
                    <a:pt x="2" y="270"/>
                    <a:pt x="14" y="223"/>
                  </a:cubicBezTo>
                  <a:cubicBezTo>
                    <a:pt x="14" y="225"/>
                    <a:pt x="14" y="225"/>
                    <a:pt x="14" y="225"/>
                  </a:cubicBezTo>
                  <a:cubicBezTo>
                    <a:pt x="42" y="157"/>
                    <a:pt x="73" y="73"/>
                    <a:pt x="80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flat" cmpd="sng">
              <a:solidFill>
                <a:schemeClr val="tx2"/>
              </a:solidFill>
              <a:prstDash val="solid"/>
              <a:bevel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87D5F0E9-4615-3147-B165-435E0DF062A4}"/>
              </a:ext>
            </a:extLst>
          </p:cNvPr>
          <p:cNvSpPr txBox="1">
            <a:spLocks/>
          </p:cNvSpPr>
          <p:nvPr userDrawn="1"/>
        </p:nvSpPr>
        <p:spPr>
          <a:xfrm>
            <a:off x="834796" y="6597352"/>
            <a:ext cx="7772400" cy="428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n-cs"/>
              </a:rPr>
              <a:t>Course 76562 – protein dynamics and spatiotemporal modeling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19D2-4D56-4A94-8792-5861183E965D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F803B-B080-4E1C-95C4-F738DDA1F328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DAF27-FD6A-44B3-97FC-585ED22A93C1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123728" y="6453336"/>
            <a:ext cx="4927798" cy="463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11059" tIns="205521" rIns="411059" bIns="205521" anchor="ctr"/>
          <a:lstStyle/>
          <a:p>
            <a:pPr lvl="0" algn="ctr">
              <a:lnSpc>
                <a:spcPct val="105000"/>
              </a:lnSpc>
            </a:pPr>
            <a:r>
              <a:rPr lang="en-US" sz="1000" i="1" dirty="0">
                <a:solidFill>
                  <a:schemeClr val="bg1"/>
                </a:solidFill>
                <a:latin typeface="Century Gothic" pitchFamily="34" charset="0"/>
                <a:cs typeface="Andalus" pitchFamily="2" charset="-78"/>
              </a:rPr>
              <a:t>Computational Geometry Lab</a:t>
            </a:r>
          </a:p>
          <a:p>
            <a:pPr lvl="0" algn="ctr">
              <a:lnSpc>
                <a:spcPct val="105000"/>
              </a:lnSpc>
            </a:pPr>
            <a:r>
              <a:rPr lang="en-US" sz="1000" i="1" dirty="0">
                <a:solidFill>
                  <a:schemeClr val="bg1"/>
                </a:solidFill>
                <a:latin typeface="Century Gothic" pitchFamily="34" charset="0"/>
                <a:cs typeface="Andalus" pitchFamily="2" charset="-78"/>
              </a:rPr>
              <a:t> Tel-Aviv University, Israel</a:t>
            </a:r>
            <a:endParaRPr lang="en-US" sz="1000" i="1" dirty="0">
              <a:solidFill>
                <a:schemeClr val="bg1"/>
              </a:solidFill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525344"/>
            <a:ext cx="9144000" cy="332656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354F2-E159-4A76-AEA2-D4A2B18E5DBA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2" descr="IMRIC banner"/>
          <p:cNvPicPr>
            <a:picLocks noChangeAspect="1" noChangeArrowheads="1"/>
          </p:cNvPicPr>
          <p:nvPr userDrawn="1"/>
        </p:nvPicPr>
        <p:blipFill>
          <a:blip r:embed="rId2" cstate="print"/>
          <a:srcRect l="4287" t="17608" r="78400"/>
          <a:stretch>
            <a:fillRect/>
          </a:stretch>
        </p:blipFill>
        <p:spPr bwMode="auto">
          <a:xfrm>
            <a:off x="8892480" y="6576060"/>
            <a:ext cx="193928" cy="237316"/>
          </a:xfrm>
          <a:prstGeom prst="rect">
            <a:avLst/>
          </a:prstGeom>
          <a:noFill/>
        </p:spPr>
      </p:pic>
      <p:grpSp>
        <p:nvGrpSpPr>
          <p:cNvPr id="15" name="Group 14"/>
          <p:cNvGrpSpPr>
            <a:grpSpLocks noChangeAspect="1"/>
          </p:cNvGrpSpPr>
          <p:nvPr userDrawn="1"/>
        </p:nvGrpSpPr>
        <p:grpSpPr bwMode="auto">
          <a:xfrm>
            <a:off x="135467" y="6531206"/>
            <a:ext cx="117356" cy="326794"/>
            <a:chOff x="3086" y="785"/>
            <a:chExt cx="1002" cy="2474"/>
          </a:xfrm>
          <a:solidFill>
            <a:schemeClr val="bg1"/>
          </a:solidFill>
        </p:grpSpPr>
        <p:sp>
          <p:nvSpPr>
            <p:cNvPr id="16" name="Freeform 15"/>
            <p:cNvSpPr>
              <a:spLocks noChangeAspect="1"/>
            </p:cNvSpPr>
            <p:nvPr/>
          </p:nvSpPr>
          <p:spPr bwMode="auto">
            <a:xfrm>
              <a:off x="3086" y="1496"/>
              <a:ext cx="1002" cy="1763"/>
            </a:xfrm>
            <a:custGeom>
              <a:avLst/>
              <a:gdLst/>
              <a:ahLst/>
              <a:cxnLst>
                <a:cxn ang="0">
                  <a:pos x="924" y="973"/>
                </a:cxn>
                <a:cxn ang="0">
                  <a:pos x="982" y="1091"/>
                </a:cxn>
                <a:cxn ang="0">
                  <a:pos x="982" y="1093"/>
                </a:cxn>
                <a:cxn ang="0">
                  <a:pos x="984" y="1336"/>
                </a:cxn>
                <a:cxn ang="0">
                  <a:pos x="982" y="1336"/>
                </a:cxn>
                <a:cxn ang="0">
                  <a:pos x="929" y="1336"/>
                </a:cxn>
                <a:cxn ang="0">
                  <a:pos x="926" y="1336"/>
                </a:cxn>
                <a:cxn ang="0">
                  <a:pos x="701" y="1012"/>
                </a:cxn>
                <a:cxn ang="0">
                  <a:pos x="701" y="1010"/>
                </a:cxn>
                <a:cxn ang="0">
                  <a:pos x="56" y="1763"/>
                </a:cxn>
                <a:cxn ang="0">
                  <a:pos x="53" y="1763"/>
                </a:cxn>
                <a:cxn ang="0">
                  <a:pos x="0" y="1714"/>
                </a:cxn>
                <a:cxn ang="0">
                  <a:pos x="0" y="1717"/>
                </a:cxn>
                <a:cxn ang="0">
                  <a:pos x="0" y="1542"/>
                </a:cxn>
                <a:cxn ang="0">
                  <a:pos x="0" y="1540"/>
                </a:cxn>
                <a:cxn ang="0">
                  <a:pos x="157" y="1350"/>
                </a:cxn>
                <a:cxn ang="0">
                  <a:pos x="160" y="1350"/>
                </a:cxn>
                <a:cxn ang="0">
                  <a:pos x="163" y="3"/>
                </a:cxn>
                <a:cxn ang="0">
                  <a:pos x="163" y="0"/>
                </a:cxn>
                <a:cxn ang="0">
                  <a:pos x="328" y="0"/>
                </a:cxn>
                <a:cxn ang="0">
                  <a:pos x="330" y="0"/>
                </a:cxn>
                <a:cxn ang="0">
                  <a:pos x="375" y="1046"/>
                </a:cxn>
                <a:cxn ang="0">
                  <a:pos x="375" y="1043"/>
                </a:cxn>
                <a:cxn ang="0">
                  <a:pos x="397" y="1065"/>
                </a:cxn>
                <a:cxn ang="0">
                  <a:pos x="400" y="1065"/>
                </a:cxn>
                <a:cxn ang="0">
                  <a:pos x="686" y="640"/>
                </a:cxn>
                <a:cxn ang="0">
                  <a:pos x="686" y="643"/>
                </a:cxn>
                <a:cxn ang="0">
                  <a:pos x="761" y="644"/>
                </a:cxn>
                <a:cxn ang="0">
                  <a:pos x="761" y="641"/>
                </a:cxn>
                <a:cxn ang="0">
                  <a:pos x="830" y="781"/>
                </a:cxn>
                <a:cxn ang="0">
                  <a:pos x="824" y="782"/>
                </a:cxn>
                <a:cxn ang="0">
                  <a:pos x="1002" y="683"/>
                </a:cxn>
                <a:cxn ang="0">
                  <a:pos x="1000" y="683"/>
                </a:cxn>
                <a:cxn ang="0">
                  <a:pos x="996" y="929"/>
                </a:cxn>
                <a:cxn ang="0">
                  <a:pos x="998" y="929"/>
                </a:cxn>
                <a:cxn ang="0">
                  <a:pos x="917" y="980"/>
                </a:cxn>
                <a:cxn ang="0">
                  <a:pos x="924" y="973"/>
                </a:cxn>
              </a:cxnLst>
              <a:rect l="0" t="0" r="r" b="b"/>
              <a:pathLst>
                <a:path w="1002" h="1763">
                  <a:moveTo>
                    <a:pt x="924" y="973"/>
                  </a:moveTo>
                  <a:lnTo>
                    <a:pt x="982" y="1091"/>
                  </a:lnTo>
                  <a:lnTo>
                    <a:pt x="982" y="1093"/>
                  </a:lnTo>
                  <a:lnTo>
                    <a:pt x="984" y="1336"/>
                  </a:lnTo>
                  <a:lnTo>
                    <a:pt x="982" y="1336"/>
                  </a:lnTo>
                  <a:lnTo>
                    <a:pt x="929" y="1336"/>
                  </a:lnTo>
                  <a:lnTo>
                    <a:pt x="926" y="1336"/>
                  </a:lnTo>
                  <a:lnTo>
                    <a:pt x="701" y="1012"/>
                  </a:lnTo>
                  <a:lnTo>
                    <a:pt x="701" y="1010"/>
                  </a:lnTo>
                  <a:lnTo>
                    <a:pt x="56" y="1763"/>
                  </a:lnTo>
                  <a:lnTo>
                    <a:pt x="53" y="1763"/>
                  </a:lnTo>
                  <a:lnTo>
                    <a:pt x="0" y="1714"/>
                  </a:lnTo>
                  <a:lnTo>
                    <a:pt x="0" y="1717"/>
                  </a:lnTo>
                  <a:lnTo>
                    <a:pt x="0" y="1542"/>
                  </a:lnTo>
                  <a:lnTo>
                    <a:pt x="0" y="1540"/>
                  </a:lnTo>
                  <a:lnTo>
                    <a:pt x="157" y="1350"/>
                  </a:lnTo>
                  <a:lnTo>
                    <a:pt x="160" y="1350"/>
                  </a:lnTo>
                  <a:lnTo>
                    <a:pt x="163" y="3"/>
                  </a:lnTo>
                  <a:lnTo>
                    <a:pt x="163" y="0"/>
                  </a:lnTo>
                  <a:lnTo>
                    <a:pt x="328" y="0"/>
                  </a:lnTo>
                  <a:lnTo>
                    <a:pt x="330" y="0"/>
                  </a:lnTo>
                  <a:lnTo>
                    <a:pt x="375" y="1046"/>
                  </a:lnTo>
                  <a:lnTo>
                    <a:pt x="375" y="1043"/>
                  </a:lnTo>
                  <a:lnTo>
                    <a:pt x="397" y="1065"/>
                  </a:lnTo>
                  <a:lnTo>
                    <a:pt x="400" y="1065"/>
                  </a:lnTo>
                  <a:lnTo>
                    <a:pt x="686" y="640"/>
                  </a:lnTo>
                  <a:lnTo>
                    <a:pt x="686" y="643"/>
                  </a:lnTo>
                  <a:lnTo>
                    <a:pt x="761" y="644"/>
                  </a:lnTo>
                  <a:lnTo>
                    <a:pt x="761" y="641"/>
                  </a:lnTo>
                  <a:lnTo>
                    <a:pt x="830" y="781"/>
                  </a:lnTo>
                  <a:lnTo>
                    <a:pt x="824" y="782"/>
                  </a:lnTo>
                  <a:lnTo>
                    <a:pt x="1002" y="683"/>
                  </a:lnTo>
                  <a:lnTo>
                    <a:pt x="1000" y="683"/>
                  </a:lnTo>
                  <a:lnTo>
                    <a:pt x="996" y="929"/>
                  </a:lnTo>
                  <a:lnTo>
                    <a:pt x="998" y="929"/>
                  </a:lnTo>
                  <a:lnTo>
                    <a:pt x="917" y="980"/>
                  </a:lnTo>
                  <a:lnTo>
                    <a:pt x="924" y="97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flat">
              <a:solidFill>
                <a:schemeClr val="tx2"/>
              </a:solidFill>
              <a:prstDash val="solid"/>
              <a:bevel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spect="1" noEditPoints="1"/>
            </p:cNvSpPr>
            <p:nvPr/>
          </p:nvSpPr>
          <p:spPr bwMode="auto">
            <a:xfrm>
              <a:off x="3155" y="785"/>
              <a:ext cx="373" cy="670"/>
            </a:xfrm>
            <a:custGeom>
              <a:avLst/>
              <a:gdLst/>
              <a:ahLst/>
              <a:cxnLst>
                <a:cxn ang="0">
                  <a:pos x="79" y="0"/>
                </a:cxn>
                <a:cxn ang="0">
                  <a:pos x="79" y="0"/>
                </a:cxn>
                <a:cxn ang="0">
                  <a:pos x="74" y="25"/>
                </a:cxn>
                <a:cxn ang="0">
                  <a:pos x="74" y="25"/>
                </a:cxn>
                <a:cxn ang="0">
                  <a:pos x="78" y="1"/>
                </a:cxn>
                <a:cxn ang="0">
                  <a:pos x="121" y="0"/>
                </a:cxn>
                <a:cxn ang="0">
                  <a:pos x="122" y="2"/>
                </a:cxn>
                <a:cxn ang="0">
                  <a:pos x="178" y="190"/>
                </a:cxn>
                <a:cxn ang="0">
                  <a:pos x="178" y="189"/>
                </a:cxn>
                <a:cxn ang="0">
                  <a:pos x="199" y="288"/>
                </a:cxn>
                <a:cxn ang="0">
                  <a:pos x="199" y="287"/>
                </a:cxn>
                <a:cxn ang="0">
                  <a:pos x="211" y="289"/>
                </a:cxn>
                <a:cxn ang="0">
                  <a:pos x="211" y="288"/>
                </a:cxn>
                <a:cxn ang="0">
                  <a:pos x="226" y="222"/>
                </a:cxn>
                <a:cxn ang="0">
                  <a:pos x="226" y="221"/>
                </a:cxn>
                <a:cxn ang="0">
                  <a:pos x="250" y="225"/>
                </a:cxn>
                <a:cxn ang="0">
                  <a:pos x="251" y="225"/>
                </a:cxn>
                <a:cxn ang="0">
                  <a:pos x="253" y="379"/>
                </a:cxn>
                <a:cxn ang="0">
                  <a:pos x="253" y="379"/>
                </a:cxn>
                <a:cxn ang="0">
                  <a:pos x="117" y="471"/>
                </a:cxn>
                <a:cxn ang="0">
                  <a:pos x="3" y="370"/>
                </a:cxn>
                <a:cxn ang="0">
                  <a:pos x="4" y="370"/>
                </a:cxn>
                <a:cxn ang="0">
                  <a:pos x="14" y="223"/>
                </a:cxn>
                <a:cxn ang="0">
                  <a:pos x="14" y="225"/>
                </a:cxn>
                <a:cxn ang="0">
                  <a:pos x="80" y="0"/>
                </a:cxn>
              </a:cxnLst>
              <a:rect l="0" t="0" r="r" b="b"/>
              <a:pathLst>
                <a:path w="267" h="480"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moveTo>
                    <a:pt x="74" y="25"/>
                  </a:moveTo>
                  <a:cubicBezTo>
                    <a:pt x="74" y="25"/>
                    <a:pt x="74" y="25"/>
                    <a:pt x="74" y="25"/>
                  </a:cubicBezTo>
                  <a:moveTo>
                    <a:pt x="78" y="1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33" y="66"/>
                    <a:pt x="166" y="126"/>
                    <a:pt x="178" y="190"/>
                  </a:cubicBezTo>
                  <a:cubicBezTo>
                    <a:pt x="178" y="189"/>
                    <a:pt x="178" y="189"/>
                    <a:pt x="178" y="189"/>
                  </a:cubicBezTo>
                  <a:cubicBezTo>
                    <a:pt x="199" y="288"/>
                    <a:pt x="199" y="288"/>
                    <a:pt x="199" y="288"/>
                  </a:cubicBezTo>
                  <a:cubicBezTo>
                    <a:pt x="199" y="287"/>
                    <a:pt x="199" y="287"/>
                    <a:pt x="199" y="287"/>
                  </a:cubicBezTo>
                  <a:cubicBezTo>
                    <a:pt x="211" y="289"/>
                    <a:pt x="211" y="289"/>
                    <a:pt x="211" y="289"/>
                  </a:cubicBezTo>
                  <a:cubicBezTo>
                    <a:pt x="211" y="288"/>
                    <a:pt x="211" y="288"/>
                    <a:pt x="211" y="288"/>
                  </a:cubicBezTo>
                  <a:cubicBezTo>
                    <a:pt x="226" y="222"/>
                    <a:pt x="226" y="222"/>
                    <a:pt x="226" y="222"/>
                  </a:cubicBezTo>
                  <a:cubicBezTo>
                    <a:pt x="226" y="221"/>
                    <a:pt x="226" y="221"/>
                    <a:pt x="226" y="221"/>
                  </a:cubicBezTo>
                  <a:cubicBezTo>
                    <a:pt x="250" y="225"/>
                    <a:pt x="250" y="225"/>
                    <a:pt x="250" y="225"/>
                  </a:cubicBezTo>
                  <a:cubicBezTo>
                    <a:pt x="251" y="225"/>
                    <a:pt x="251" y="225"/>
                    <a:pt x="251" y="225"/>
                  </a:cubicBezTo>
                  <a:cubicBezTo>
                    <a:pt x="267" y="277"/>
                    <a:pt x="257" y="332"/>
                    <a:pt x="253" y="379"/>
                  </a:cubicBezTo>
                  <a:cubicBezTo>
                    <a:pt x="253" y="379"/>
                    <a:pt x="253" y="379"/>
                    <a:pt x="253" y="379"/>
                  </a:cubicBezTo>
                  <a:cubicBezTo>
                    <a:pt x="248" y="440"/>
                    <a:pt x="181" y="480"/>
                    <a:pt x="117" y="471"/>
                  </a:cubicBezTo>
                  <a:cubicBezTo>
                    <a:pt x="60" y="463"/>
                    <a:pt x="14" y="427"/>
                    <a:pt x="3" y="370"/>
                  </a:cubicBezTo>
                  <a:cubicBezTo>
                    <a:pt x="4" y="370"/>
                    <a:pt x="4" y="370"/>
                    <a:pt x="4" y="370"/>
                  </a:cubicBezTo>
                  <a:cubicBezTo>
                    <a:pt x="0" y="318"/>
                    <a:pt x="2" y="270"/>
                    <a:pt x="14" y="223"/>
                  </a:cubicBezTo>
                  <a:cubicBezTo>
                    <a:pt x="14" y="225"/>
                    <a:pt x="14" y="225"/>
                    <a:pt x="14" y="225"/>
                  </a:cubicBezTo>
                  <a:cubicBezTo>
                    <a:pt x="42" y="157"/>
                    <a:pt x="73" y="73"/>
                    <a:pt x="80" y="0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 cap="flat" cmpd="sng">
              <a:solidFill>
                <a:schemeClr val="tx2"/>
              </a:solidFill>
              <a:prstDash val="solid"/>
              <a:bevel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38C08B5B-3816-EA4D-B70B-D619B5867B2A}"/>
              </a:ext>
            </a:extLst>
          </p:cNvPr>
          <p:cNvSpPr txBox="1">
            <a:spLocks/>
          </p:cNvSpPr>
          <p:nvPr userDrawn="1"/>
        </p:nvSpPr>
        <p:spPr>
          <a:xfrm>
            <a:off x="834796" y="6597352"/>
            <a:ext cx="7772400" cy="428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n-cs"/>
              </a:rPr>
              <a:t>Course 76562 – protein dynamics and spatiotemporal modeling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7B91-117B-4BF9-84F2-E5FD47793363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60649-110E-4E29-8E5E-22E3B231A768}" type="datetime1">
              <a:rPr lang="en-US" smtClean="0"/>
              <a:pPr/>
              <a:t>6/13/21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2896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354F2-E159-4A76-AEA2-D4A2B18E5D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9997" y="6536531"/>
            <a:ext cx="256480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14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youtube.com/watch?v=6VdMp46ZIL8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.mpg"/><Relationship Id="rId7" Type="http://schemas.openxmlformats.org/officeDocument/2006/relationships/image" Target="../media/image18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www.youtube.com/watch?v=6VdMp46ZIL8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.mpg"/><Relationship Id="rId7" Type="http://schemas.openxmlformats.org/officeDocument/2006/relationships/image" Target="../media/image18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5.xml"/><Relationship Id="rId4" Type="http://schemas.openxmlformats.org/officeDocument/2006/relationships/video" Target="../media/media1.m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.mpg"/><Relationship Id="rId7" Type="http://schemas.openxmlformats.org/officeDocument/2006/relationships/image" Target="../media/image18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6VdMp46ZIL8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0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0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presenting a dynamic system of interacting pa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Representing a dynamic system of interacting parts</a:t>
            </a:r>
          </a:p>
        </p:txBody>
      </p:sp>
      <p:sp>
        <p:nvSpPr>
          <p:cNvPr id="192" name="Rounded Rectangle"/>
          <p:cNvSpPr/>
          <p:nvPr/>
        </p:nvSpPr>
        <p:spPr>
          <a:xfrm>
            <a:off x="865947" y="2163226"/>
            <a:ext cx="7594351" cy="3167347"/>
          </a:xfrm>
          <a:prstGeom prst="roundRect">
            <a:avLst>
              <a:gd name="adj" fmla="val 4281"/>
            </a:avLst>
          </a:prstGeom>
          <a:ln w="76200">
            <a:solidFill>
              <a:srgbClr val="0365C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193" name="a. parts"/>
          <p:cNvSpPr txBox="1"/>
          <p:nvPr/>
        </p:nvSpPr>
        <p:spPr>
          <a:xfrm>
            <a:off x="1196362" y="2623028"/>
            <a:ext cx="1049967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defRPr sz="3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109"/>
              <a:t>a. parts </a:t>
            </a:r>
          </a:p>
        </p:txBody>
      </p:sp>
      <p:sp>
        <p:nvSpPr>
          <p:cNvPr id="194" name="b. interactions"/>
          <p:cNvSpPr txBox="1"/>
          <p:nvPr/>
        </p:nvSpPr>
        <p:spPr>
          <a:xfrm>
            <a:off x="3517606" y="2623028"/>
            <a:ext cx="1755289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3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109"/>
              <a:t>b. interactions</a:t>
            </a:r>
          </a:p>
        </p:txBody>
      </p:sp>
      <p:grpSp>
        <p:nvGrpSpPr>
          <p:cNvPr id="210" name="Group"/>
          <p:cNvGrpSpPr/>
          <p:nvPr/>
        </p:nvGrpSpPr>
        <p:grpSpPr>
          <a:xfrm>
            <a:off x="3530115" y="3654295"/>
            <a:ext cx="1259954" cy="714376"/>
            <a:chOff x="-14158" y="0"/>
            <a:chExt cx="1791932" cy="1016000"/>
          </a:xfrm>
        </p:grpSpPr>
        <p:pic>
          <p:nvPicPr>
            <p:cNvPr id="195" name="Line" descr="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12104">
              <a:off x="675455" y="375971"/>
              <a:ext cx="1095925" cy="264048"/>
            </a:xfrm>
            <a:prstGeom prst="rect">
              <a:avLst/>
            </a:prstGeom>
            <a:effectLst/>
          </p:spPr>
        </p:pic>
        <p:grpSp>
          <p:nvGrpSpPr>
            <p:cNvPr id="209" name="Group"/>
            <p:cNvGrpSpPr/>
            <p:nvPr/>
          </p:nvGrpSpPr>
          <p:grpSpPr>
            <a:xfrm>
              <a:off x="-14159" y="0"/>
              <a:ext cx="1058447" cy="1016001"/>
              <a:chOff x="-14158" y="0"/>
              <a:chExt cx="1058446" cy="1016000"/>
            </a:xfrm>
          </p:grpSpPr>
          <p:grpSp>
            <p:nvGrpSpPr>
              <p:cNvPr id="199" name="Oval"/>
              <p:cNvGrpSpPr/>
              <p:nvPr/>
            </p:nvGrpSpPr>
            <p:grpSpPr>
              <a:xfrm>
                <a:off x="-14159" y="5182"/>
                <a:ext cx="1014723" cy="972279"/>
                <a:chOff x="0" y="0"/>
                <a:chExt cx="1014722" cy="972278"/>
              </a:xfrm>
            </p:grpSpPr>
            <p:sp>
              <p:nvSpPr>
                <p:cNvPr id="198" name="Oval"/>
                <p:cNvSpPr/>
                <p:nvPr/>
              </p:nvSpPr>
              <p:spPr>
                <a:xfrm>
                  <a:off x="38100" y="38100"/>
                  <a:ext cx="938523" cy="89607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2600"/>
                    </a:gs>
                    <a:gs pos="100000">
                      <a:srgbClr val="941751"/>
                    </a:gs>
                  </a:gsLst>
                  <a:lin ang="5400000" scaled="0"/>
                </a:gradFill>
                <a:ln>
                  <a:noFill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marL="40638" marR="40638" defTabSz="910796">
                    <a:defRPr sz="2100" b="0">
                      <a:solidFill>
                        <a:srgbClr val="EBEBEB"/>
                      </a:solidFill>
                      <a:uFill>
                        <a:solidFill>
                          <a:srgbClr val="EBEBEB"/>
                        </a:solidFill>
                      </a:uFill>
                      <a:latin typeface="Arial Narrow"/>
                      <a:ea typeface="Arial Narrow"/>
                      <a:cs typeface="Arial Narrow"/>
                      <a:sym typeface="Arial Narrow"/>
                    </a:defRPr>
                  </a:pPr>
                  <a:endParaRPr sz="1477"/>
                </a:p>
              </p:txBody>
            </p:sp>
            <p:pic>
              <p:nvPicPr>
                <p:cNvPr id="197" name="Oval" descr="Oval"/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014723" cy="972279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200" name="Oval"/>
              <p:cNvSpPr/>
              <p:nvPr/>
            </p:nvSpPr>
            <p:spPr>
              <a:xfrm>
                <a:off x="176890" y="72036"/>
                <a:ext cx="100743" cy="93872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/>
              </a:p>
            </p:txBody>
          </p:sp>
          <p:sp>
            <p:nvSpPr>
              <p:cNvPr id="201" name="Oval"/>
              <p:cNvSpPr/>
              <p:nvPr/>
            </p:nvSpPr>
            <p:spPr>
              <a:xfrm>
                <a:off x="498755" y="0"/>
                <a:ext cx="100742" cy="93871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/>
              </a:p>
            </p:txBody>
          </p:sp>
          <p:sp>
            <p:nvSpPr>
              <p:cNvPr id="202" name="Oval"/>
              <p:cNvSpPr/>
              <p:nvPr/>
            </p:nvSpPr>
            <p:spPr>
              <a:xfrm>
                <a:off x="798470" y="118172"/>
                <a:ext cx="100742" cy="93872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/>
              </a:p>
            </p:txBody>
          </p:sp>
          <p:sp>
            <p:nvSpPr>
              <p:cNvPr id="203" name="Oval"/>
              <p:cNvSpPr/>
              <p:nvPr/>
            </p:nvSpPr>
            <p:spPr>
              <a:xfrm>
                <a:off x="19023" y="666482"/>
                <a:ext cx="100742" cy="93871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/>
              </a:p>
            </p:txBody>
          </p:sp>
          <p:sp>
            <p:nvSpPr>
              <p:cNvPr id="204" name="Oval"/>
              <p:cNvSpPr/>
              <p:nvPr/>
            </p:nvSpPr>
            <p:spPr>
              <a:xfrm>
                <a:off x="198712" y="848158"/>
                <a:ext cx="100742" cy="93871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/>
              </a:p>
            </p:txBody>
          </p:sp>
          <p:sp>
            <p:nvSpPr>
              <p:cNvPr id="205" name="Oval"/>
              <p:cNvSpPr/>
              <p:nvPr/>
            </p:nvSpPr>
            <p:spPr>
              <a:xfrm>
                <a:off x="579874" y="922129"/>
                <a:ext cx="100742" cy="93872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/>
              </a:p>
            </p:txBody>
          </p:sp>
          <p:sp>
            <p:nvSpPr>
              <p:cNvPr id="206" name="Oval"/>
              <p:cNvSpPr/>
              <p:nvPr/>
            </p:nvSpPr>
            <p:spPr>
              <a:xfrm>
                <a:off x="843427" y="753115"/>
                <a:ext cx="100742" cy="93871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/>
              </a:p>
            </p:txBody>
          </p:sp>
          <p:sp>
            <p:nvSpPr>
              <p:cNvPr id="207" name="Oval"/>
              <p:cNvSpPr/>
              <p:nvPr/>
            </p:nvSpPr>
            <p:spPr>
              <a:xfrm>
                <a:off x="0" y="449210"/>
                <a:ext cx="100742" cy="93871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/>
              </a:p>
            </p:txBody>
          </p:sp>
          <p:sp>
            <p:nvSpPr>
              <p:cNvPr id="208" name="Oval"/>
              <p:cNvSpPr/>
              <p:nvPr/>
            </p:nvSpPr>
            <p:spPr>
              <a:xfrm>
                <a:off x="943546" y="411431"/>
                <a:ext cx="100742" cy="93871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/>
              </a:p>
            </p:txBody>
          </p:sp>
        </p:grpSp>
      </p:grpSp>
      <p:grpSp>
        <p:nvGrpSpPr>
          <p:cNvPr id="215" name="Group"/>
          <p:cNvGrpSpPr/>
          <p:nvPr/>
        </p:nvGrpSpPr>
        <p:grpSpPr>
          <a:xfrm rot="1645258">
            <a:off x="4500856" y="4029706"/>
            <a:ext cx="1499565" cy="570353"/>
            <a:chOff x="-51157" y="-43217"/>
            <a:chExt cx="2132713" cy="811167"/>
          </a:xfrm>
        </p:grpSpPr>
        <p:pic>
          <p:nvPicPr>
            <p:cNvPr id="211" name="Line" descr="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499785">
              <a:off x="362206" y="60168"/>
              <a:ext cx="1471307" cy="604396"/>
            </a:xfrm>
            <a:prstGeom prst="rect">
              <a:avLst/>
            </a:prstGeom>
            <a:effectLst/>
          </p:spPr>
        </p:pic>
        <p:pic>
          <p:nvPicPr>
            <p:cNvPr id="213" name="FG FG" descr="FG F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575746">
              <a:off x="-49341" y="33258"/>
              <a:ext cx="517371" cy="516785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214" name="FG FG" descr="FG F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575746">
              <a:off x="1556491" y="101040"/>
              <a:ext cx="523229" cy="522652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223" name="Group"/>
          <p:cNvGrpSpPr/>
          <p:nvPr/>
        </p:nvGrpSpPr>
        <p:grpSpPr>
          <a:xfrm>
            <a:off x="6409143" y="3162773"/>
            <a:ext cx="1674219" cy="1650514"/>
            <a:chOff x="-38099" y="-119"/>
            <a:chExt cx="2381110" cy="2347396"/>
          </a:xfrm>
        </p:grpSpPr>
        <p:sp>
          <p:nvSpPr>
            <p:cNvPr id="216" name="F(Xn)"/>
            <p:cNvSpPr txBox="1"/>
            <p:nvPr/>
          </p:nvSpPr>
          <p:spPr>
            <a:xfrm rot="20430244">
              <a:off x="1024931" y="152331"/>
              <a:ext cx="991188" cy="4516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Autofit/>
            </a:bodyPr>
            <a:lstStyle/>
            <a:p>
              <a:pPr marL="40638" marR="40638" defTabSz="910796">
                <a:defRPr sz="2600" b="0">
                  <a:solidFill>
                    <a:srgbClr val="474747"/>
                  </a:solidFill>
                  <a:uFill>
                    <a:solidFill>
                      <a:srgbClr val="474747"/>
                    </a:solidFill>
                  </a:uFill>
                  <a:latin typeface="Arial Narrow"/>
                  <a:ea typeface="Arial Narrow"/>
                  <a:cs typeface="Arial Narrow"/>
                  <a:sym typeface="Arial Narrow"/>
                </a:defRPr>
              </a:pPr>
              <a:r>
                <a:rPr sz="1828" b="1"/>
                <a:t>F</a:t>
              </a:r>
              <a:r>
                <a:rPr sz="1828"/>
                <a:t>(</a:t>
              </a:r>
              <a:r>
                <a:rPr sz="1828" b="1"/>
                <a:t>X</a:t>
              </a:r>
              <a:r>
                <a:rPr sz="1828" i="1" baseline="-5999"/>
                <a:t>n</a:t>
              </a:r>
              <a:r>
                <a:rPr sz="1828"/>
                <a:t>)</a:t>
              </a:r>
            </a:p>
          </p:txBody>
        </p:sp>
        <p:sp>
          <p:nvSpPr>
            <p:cNvPr id="217" name="Line"/>
            <p:cNvSpPr/>
            <p:nvPr/>
          </p:nvSpPr>
          <p:spPr>
            <a:xfrm flipH="1" flipV="1">
              <a:off x="878231" y="1410024"/>
              <a:ext cx="660659" cy="937254"/>
            </a:xfrm>
            <a:prstGeom prst="line">
              <a:avLst/>
            </a:prstGeom>
            <a:noFill/>
            <a:ln w="114300" cap="flat">
              <a:solidFill>
                <a:srgbClr val="474747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8" name="Line"/>
            <p:cNvSpPr/>
            <p:nvPr/>
          </p:nvSpPr>
          <p:spPr>
            <a:xfrm flipH="1">
              <a:off x="1068279" y="462281"/>
              <a:ext cx="1274732" cy="384507"/>
            </a:xfrm>
            <a:prstGeom prst="line">
              <a:avLst/>
            </a:prstGeom>
            <a:noFill/>
            <a:ln w="114300" cap="flat">
              <a:solidFill>
                <a:srgbClr val="474747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grpSp>
          <p:nvGrpSpPr>
            <p:cNvPr id="221" name="Xn"/>
            <p:cNvGrpSpPr/>
            <p:nvPr/>
          </p:nvGrpSpPr>
          <p:grpSpPr>
            <a:xfrm>
              <a:off x="-38100" y="393328"/>
              <a:ext cx="1248269" cy="1208885"/>
              <a:chOff x="0" y="0"/>
              <a:chExt cx="1248268" cy="1208883"/>
            </a:xfrm>
          </p:grpSpPr>
          <p:sp>
            <p:nvSpPr>
              <p:cNvPr id="220" name="Xn"/>
              <p:cNvSpPr/>
              <p:nvPr/>
            </p:nvSpPr>
            <p:spPr>
              <a:xfrm>
                <a:off x="38099" y="38099"/>
                <a:ext cx="1172070" cy="1132685"/>
              </a:xfrm>
              <a:prstGeom prst="ellipse">
                <a:avLst/>
              </a:prstGeom>
              <a:gradFill flip="none" rotWithShape="1">
                <a:gsLst>
                  <a:gs pos="0">
                    <a:srgbClr val="5873E3"/>
                  </a:gs>
                  <a:gs pos="100000">
                    <a:srgbClr val="0096FF"/>
                  </a:gs>
                </a:gsLst>
                <a:lin ang="5400000" scaled="0"/>
              </a:gra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40638" marR="40638" defTabSz="910796">
                  <a:defRPr sz="3600">
                    <a:uFill>
                      <a:solidFill>
                        <a:srgbClr val="000000"/>
                      </a:solidFill>
                    </a:uFill>
                    <a:latin typeface="Arial Narrow"/>
                    <a:ea typeface="Arial Narrow"/>
                    <a:cs typeface="Arial Narrow"/>
                    <a:sym typeface="Arial Narrow"/>
                  </a:defRPr>
                </a:pPr>
                <a:r>
                  <a:rPr sz="2531"/>
                  <a:t>X</a:t>
                </a:r>
                <a:r>
                  <a:rPr sz="2531" i="1" baseline="-5999"/>
                  <a:t>n</a:t>
                </a:r>
              </a:p>
            </p:txBody>
          </p:sp>
          <p:pic>
            <p:nvPicPr>
              <p:cNvPr id="219" name="Xn Xn" descr="Xn Xn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248269" cy="1208884"/>
              </a:xfrm>
              <a:prstGeom prst="rect">
                <a:avLst/>
              </a:prstGeom>
              <a:effectLst/>
            </p:spPr>
          </p:pic>
        </p:grpSp>
        <p:sp>
          <p:nvSpPr>
            <p:cNvPr id="222" name="R"/>
            <p:cNvSpPr txBox="1"/>
            <p:nvPr/>
          </p:nvSpPr>
          <p:spPr>
            <a:xfrm rot="3260788">
              <a:off x="1113946" y="1344236"/>
              <a:ext cx="318656" cy="457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Autofit/>
            </a:bodyPr>
            <a:lstStyle>
              <a:lvl1pPr marL="57799" marR="57799" algn="l" defTabSz="1295400">
                <a:defRPr sz="2600">
                  <a:solidFill>
                    <a:srgbClr val="474747"/>
                  </a:solidFill>
                  <a:uFill>
                    <a:solidFill>
                      <a:srgbClr val="474747"/>
                    </a:solidFill>
                  </a:uFill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rPr sz="1828"/>
                <a:t>R</a:t>
              </a:r>
            </a:p>
          </p:txBody>
        </p:sp>
      </p:grpSp>
      <p:sp>
        <p:nvSpPr>
          <p:cNvPr id="224" name="c. dynamics"/>
          <p:cNvSpPr txBox="1"/>
          <p:nvPr/>
        </p:nvSpPr>
        <p:spPr>
          <a:xfrm>
            <a:off x="6244393" y="2623028"/>
            <a:ext cx="1498808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3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109"/>
              <a:t>c. dynamics</a:t>
            </a:r>
          </a:p>
        </p:txBody>
      </p:sp>
      <p:pic>
        <p:nvPicPr>
          <p:cNvPr id="226" name="pathway_pbc_setup.jpg" descr="pathway_pbc_setup.jpg"/>
          <p:cNvPicPr>
            <a:picLocks noChangeAspect="1"/>
          </p:cNvPicPr>
          <p:nvPr/>
        </p:nvPicPr>
        <p:blipFill>
          <a:blip r:embed="rId9"/>
          <a:srcRect l="22709" r="22709"/>
          <a:stretch>
            <a:fillRect/>
          </a:stretch>
        </p:blipFill>
        <p:spPr>
          <a:xfrm>
            <a:off x="1055075" y="3114926"/>
            <a:ext cx="1807998" cy="18425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886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rownian Mo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0638" marR="40638" algn="ctr" defTabSz="910796" rtl="1" eaLnBrk="1" latinLnBrk="0" hangingPunct="1">
              <a:spcBef>
                <a:spcPct val="0"/>
              </a:spcBef>
              <a:buNone/>
            </a:pPr>
            <a:r>
              <a:rPr lang="en-US" sz="2400" dirty="0"/>
              <a:t>How much do we move through random collisions?</a:t>
            </a:r>
            <a:br>
              <a:rPr lang="en-US" sz="2400" dirty="0"/>
            </a:br>
            <a:r>
              <a:rPr lang="en-US" sz="2400" b="1" dirty="0"/>
              <a:t>Random walk </a:t>
            </a:r>
            <a:r>
              <a:rPr lang="en-US" sz="2400" dirty="0"/>
              <a:t>theory</a:t>
            </a:r>
            <a:endParaRPr sz="2400" dirty="0"/>
          </a:p>
        </p:txBody>
      </p:sp>
      <p:sp>
        <p:nvSpPr>
          <p:cNvPr id="230" name="Text"/>
          <p:cNvSpPr txBox="1"/>
          <p:nvPr/>
        </p:nvSpPr>
        <p:spPr>
          <a:xfrm>
            <a:off x="3906956" y="5019067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2"/>
              </a:defRPr>
            </a:lvl1pPr>
          </a:lstStyle>
          <a:p>
            <a:r>
              <a:rPr sz="844">
                <a:hlinkClick r:id="rId2"/>
              </a:rPr>
              <a:t> </a:t>
            </a:r>
          </a:p>
        </p:txBody>
      </p:sp>
      <p:pic>
        <p:nvPicPr>
          <p:cNvPr id="3074" name="Picture 2" descr="Visualizing Random Walks in Three Dimensions - YouTube">
            <a:extLst>
              <a:ext uri="{FF2B5EF4-FFF2-40B4-BE49-F238E27FC236}">
                <a16:creationId xmlns:a16="http://schemas.microsoft.com/office/drawing/2014/main" id="{99AA8982-1843-C149-9403-4C358E226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388313" cy="41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41460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B674-D826-A442-AEEB-5B153CF4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0638" marR="40638" algn="ctr" defTabSz="910796" eaLnBrk="1" latinLnBrk="0" hangingPunct="1">
              <a:spcBef>
                <a:spcPct val="0"/>
              </a:spcBef>
              <a:buNone/>
            </a:pPr>
            <a:r>
              <a:rPr lang="en-US" dirty="0"/>
              <a:t>What distribution do Langevin dynamics and Brownian dynamics converge to?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5C214C-13FA-BC4F-B7E7-8A6023026A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11560" y="3651469"/>
                <a:ext cx="8233172" cy="1429587"/>
              </a:xfr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pPr marL="28574" indent="0">
                  <a:buNone/>
                </a:pPr>
                <a:r>
                  <a:rPr lang="en-IL" dirty="0"/>
                  <a:t>The probability to visit configuration X with energy E is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L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𝒌𝑻</m:t>
                        </m:r>
                      </m:sup>
                    </m:sSup>
                  </m:oMath>
                </a14:m>
                <a:endParaRPr lang="en-IL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5C214C-13FA-BC4F-B7E7-8A6023026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1560" y="3651469"/>
                <a:ext cx="8233172" cy="1429587"/>
              </a:xfrm>
              <a:blipFill>
                <a:blip r:embed="rId2"/>
                <a:stretch>
                  <a:fillRect l="-1541" t="-52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ce  field">
            <a:extLst>
              <a:ext uri="{FF2B5EF4-FFF2-40B4-BE49-F238E27FC236}">
                <a16:creationId xmlns:a16="http://schemas.microsoft.com/office/drawing/2014/main" id="{BEECAE9D-B94A-2444-AF64-88F7257B6F71}"/>
              </a:ext>
            </a:extLst>
          </p:cNvPr>
          <p:cNvSpPr txBox="1"/>
          <p:nvPr/>
        </p:nvSpPr>
        <p:spPr>
          <a:xfrm>
            <a:off x="2809970" y="2733826"/>
            <a:ext cx="1508903" cy="656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b="0" i="1"/>
            </a:pPr>
            <a:r>
              <a:rPr sz="1266"/>
              <a:t>Force </a:t>
            </a:r>
            <a:br>
              <a:rPr sz="1266"/>
            </a:br>
            <a:r>
              <a:rPr sz="1266"/>
              <a:t>field</a:t>
            </a:r>
          </a:p>
        </p:txBody>
      </p:sp>
      <p:sp>
        <p:nvSpPr>
          <p:cNvPr id="5" name="velocity (damped by gamma)">
            <a:extLst>
              <a:ext uri="{FF2B5EF4-FFF2-40B4-BE49-F238E27FC236}">
                <a16:creationId xmlns:a16="http://schemas.microsoft.com/office/drawing/2014/main" id="{18EE9372-DF4B-874F-BC67-31CC6EAC83A4}"/>
              </a:ext>
            </a:extLst>
          </p:cNvPr>
          <p:cNvSpPr txBox="1"/>
          <p:nvPr/>
        </p:nvSpPr>
        <p:spPr>
          <a:xfrm>
            <a:off x="4151367" y="2516489"/>
            <a:ext cx="1980763" cy="109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b="0" i="1"/>
            </a:pPr>
            <a:r>
              <a:rPr sz="1266"/>
              <a:t>velocity</a:t>
            </a:r>
            <a:br>
              <a:rPr sz="1266"/>
            </a:br>
            <a:r>
              <a:rPr sz="1266"/>
              <a:t>(damped by</a:t>
            </a:r>
            <a:br>
              <a:rPr sz="1266"/>
            </a:br>
            <a:r>
              <a:rPr sz="1266"/>
              <a:t>gamma)</a:t>
            </a:r>
          </a:p>
        </p:txBody>
      </p:sp>
      <p:sp>
        <p:nvSpPr>
          <p:cNvPr id="6" name="Stochastic process  (Brownian motion)">
            <a:extLst>
              <a:ext uri="{FF2B5EF4-FFF2-40B4-BE49-F238E27FC236}">
                <a16:creationId xmlns:a16="http://schemas.microsoft.com/office/drawing/2014/main" id="{AC867F11-2FA4-4743-BCB3-95E141E0E598}"/>
              </a:ext>
            </a:extLst>
          </p:cNvPr>
          <p:cNvSpPr txBox="1"/>
          <p:nvPr/>
        </p:nvSpPr>
        <p:spPr>
          <a:xfrm>
            <a:off x="6421718" y="2516489"/>
            <a:ext cx="1590331" cy="109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b="0" i="1"/>
            </a:pPr>
            <a:r>
              <a:rPr sz="1266"/>
              <a:t>Stochastic process </a:t>
            </a:r>
            <a:br>
              <a:rPr sz="1266"/>
            </a:br>
            <a:r>
              <a:rPr sz="1266"/>
              <a:t>(Brownian</a:t>
            </a:r>
            <a:br>
              <a:rPr sz="1266"/>
            </a:br>
            <a:r>
              <a:rPr sz="1266"/>
              <a:t>motion)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48973C-B9B9-3C4B-85A5-12D55B131A2F}"/>
              </a:ext>
            </a:extLst>
          </p:cNvPr>
          <p:cNvSpPr/>
          <p:nvPr/>
        </p:nvSpPr>
        <p:spPr>
          <a:xfrm>
            <a:off x="7363052" y="1155846"/>
            <a:ext cx="0" cy="617823"/>
          </a:xfrm>
          <a:prstGeom prst="line">
            <a:avLst/>
          </a:prstGeom>
          <a:ln w="25400">
            <a:solidFill>
              <a:srgbClr val="9411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A5F6573-2E05-2C4E-B071-CE087139C8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69"/>
          <a:stretch>
            <a:fillRect/>
          </a:stretch>
        </p:blipFill>
        <p:spPr>
          <a:xfrm>
            <a:off x="1259632" y="1772816"/>
            <a:ext cx="7093807" cy="81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8210" y="21600"/>
                </a:lnTo>
                <a:lnTo>
                  <a:pt x="16421" y="21600"/>
                </a:lnTo>
                <a:lnTo>
                  <a:pt x="16428" y="16137"/>
                </a:lnTo>
                <a:lnTo>
                  <a:pt x="16435" y="10682"/>
                </a:lnTo>
                <a:lnTo>
                  <a:pt x="16503" y="10682"/>
                </a:lnTo>
                <a:cubicBezTo>
                  <a:pt x="16635" y="10682"/>
                  <a:pt x="16677" y="12557"/>
                  <a:pt x="16596" y="14952"/>
                </a:cubicBezTo>
                <a:cubicBezTo>
                  <a:pt x="16567" y="15824"/>
                  <a:pt x="16561" y="16323"/>
                  <a:pt x="16580" y="16483"/>
                </a:cubicBezTo>
                <a:cubicBezTo>
                  <a:pt x="16629" y="16907"/>
                  <a:pt x="16661" y="16462"/>
                  <a:pt x="16706" y="14746"/>
                </a:cubicBezTo>
                <a:cubicBezTo>
                  <a:pt x="16731" y="13820"/>
                  <a:pt x="16793" y="12274"/>
                  <a:pt x="16845" y="11308"/>
                </a:cubicBezTo>
                <a:cubicBezTo>
                  <a:pt x="16897" y="10342"/>
                  <a:pt x="16933" y="9498"/>
                  <a:pt x="16927" y="9438"/>
                </a:cubicBezTo>
                <a:cubicBezTo>
                  <a:pt x="16895" y="9169"/>
                  <a:pt x="16823" y="9691"/>
                  <a:pt x="16786" y="10454"/>
                </a:cubicBezTo>
                <a:cubicBezTo>
                  <a:pt x="16741" y="11384"/>
                  <a:pt x="16716" y="11364"/>
                  <a:pt x="16668" y="10366"/>
                </a:cubicBezTo>
                <a:cubicBezTo>
                  <a:pt x="16638" y="9731"/>
                  <a:pt x="16585" y="9387"/>
                  <a:pt x="16468" y="9063"/>
                </a:cubicBezTo>
                <a:cubicBezTo>
                  <a:pt x="16427" y="8949"/>
                  <a:pt x="16420" y="8709"/>
                  <a:pt x="16427" y="7575"/>
                </a:cubicBezTo>
                <a:lnTo>
                  <a:pt x="16435" y="6221"/>
                </a:lnTo>
                <a:lnTo>
                  <a:pt x="16733" y="6155"/>
                </a:lnTo>
                <a:cubicBezTo>
                  <a:pt x="17084" y="6075"/>
                  <a:pt x="17116" y="6135"/>
                  <a:pt x="17068" y="6795"/>
                </a:cubicBezTo>
                <a:cubicBezTo>
                  <a:pt x="17040" y="7190"/>
                  <a:pt x="17043" y="7316"/>
                  <a:pt x="17084" y="7575"/>
                </a:cubicBezTo>
                <a:cubicBezTo>
                  <a:pt x="17130" y="7869"/>
                  <a:pt x="17128" y="8009"/>
                  <a:pt x="17049" y="10653"/>
                </a:cubicBezTo>
                <a:cubicBezTo>
                  <a:pt x="16947" y="14038"/>
                  <a:pt x="16945" y="14375"/>
                  <a:pt x="17026" y="14275"/>
                </a:cubicBezTo>
                <a:cubicBezTo>
                  <a:pt x="17068" y="14222"/>
                  <a:pt x="17095" y="13960"/>
                  <a:pt x="17114" y="13384"/>
                </a:cubicBezTo>
                <a:cubicBezTo>
                  <a:pt x="17155" y="12176"/>
                  <a:pt x="17180" y="11901"/>
                  <a:pt x="17223" y="12206"/>
                </a:cubicBezTo>
                <a:cubicBezTo>
                  <a:pt x="17243" y="12346"/>
                  <a:pt x="17253" y="12658"/>
                  <a:pt x="17246" y="12898"/>
                </a:cubicBezTo>
                <a:cubicBezTo>
                  <a:pt x="17222" y="13693"/>
                  <a:pt x="17285" y="14319"/>
                  <a:pt x="17389" y="14319"/>
                </a:cubicBezTo>
                <a:cubicBezTo>
                  <a:pt x="17470" y="14319"/>
                  <a:pt x="17489" y="14204"/>
                  <a:pt x="17528" y="13494"/>
                </a:cubicBezTo>
                <a:cubicBezTo>
                  <a:pt x="17561" y="12896"/>
                  <a:pt x="17566" y="12599"/>
                  <a:pt x="17544" y="12412"/>
                </a:cubicBezTo>
                <a:cubicBezTo>
                  <a:pt x="17523" y="12225"/>
                  <a:pt x="17506" y="12291"/>
                  <a:pt x="17483" y="12655"/>
                </a:cubicBezTo>
                <a:cubicBezTo>
                  <a:pt x="17448" y="13228"/>
                  <a:pt x="17401" y="13103"/>
                  <a:pt x="17401" y="12434"/>
                </a:cubicBezTo>
                <a:cubicBezTo>
                  <a:pt x="17401" y="12187"/>
                  <a:pt x="17369" y="11804"/>
                  <a:pt x="17331" y="11588"/>
                </a:cubicBezTo>
                <a:cubicBezTo>
                  <a:pt x="17268" y="11234"/>
                  <a:pt x="17266" y="11159"/>
                  <a:pt x="17303" y="10837"/>
                </a:cubicBezTo>
                <a:cubicBezTo>
                  <a:pt x="17340" y="10515"/>
                  <a:pt x="17350" y="10519"/>
                  <a:pt x="17401" y="10918"/>
                </a:cubicBezTo>
                <a:cubicBezTo>
                  <a:pt x="17445" y="11257"/>
                  <a:pt x="17469" y="11307"/>
                  <a:pt x="17504" y="11117"/>
                </a:cubicBezTo>
                <a:cubicBezTo>
                  <a:pt x="17567" y="10777"/>
                  <a:pt x="17577" y="9777"/>
                  <a:pt x="17521" y="9379"/>
                </a:cubicBezTo>
                <a:cubicBezTo>
                  <a:pt x="17482" y="9100"/>
                  <a:pt x="17462" y="9127"/>
                  <a:pt x="17369" y="9563"/>
                </a:cubicBezTo>
                <a:cubicBezTo>
                  <a:pt x="17235" y="10197"/>
                  <a:pt x="17219" y="9951"/>
                  <a:pt x="17274" y="8128"/>
                </a:cubicBezTo>
                <a:cubicBezTo>
                  <a:pt x="17297" y="7354"/>
                  <a:pt x="17303" y="6756"/>
                  <a:pt x="17288" y="6677"/>
                </a:cubicBezTo>
                <a:cubicBezTo>
                  <a:pt x="17207" y="6244"/>
                  <a:pt x="17355" y="6103"/>
                  <a:pt x="17900" y="6103"/>
                </a:cubicBezTo>
                <a:cubicBezTo>
                  <a:pt x="18233" y="6103"/>
                  <a:pt x="18513" y="6160"/>
                  <a:pt x="18520" y="6228"/>
                </a:cubicBezTo>
                <a:cubicBezTo>
                  <a:pt x="18528" y="6296"/>
                  <a:pt x="18512" y="6741"/>
                  <a:pt x="18485" y="7222"/>
                </a:cubicBezTo>
                <a:cubicBezTo>
                  <a:pt x="18419" y="8372"/>
                  <a:pt x="18390" y="9622"/>
                  <a:pt x="18430" y="9622"/>
                </a:cubicBezTo>
                <a:cubicBezTo>
                  <a:pt x="18446" y="9622"/>
                  <a:pt x="18484" y="9217"/>
                  <a:pt x="18514" y="8717"/>
                </a:cubicBezTo>
                <a:cubicBezTo>
                  <a:pt x="18543" y="8216"/>
                  <a:pt x="18587" y="7737"/>
                  <a:pt x="18611" y="7656"/>
                </a:cubicBezTo>
                <a:cubicBezTo>
                  <a:pt x="18673" y="7453"/>
                  <a:pt x="18754" y="7477"/>
                  <a:pt x="18770" y="7701"/>
                </a:cubicBezTo>
                <a:cubicBezTo>
                  <a:pt x="18778" y="7804"/>
                  <a:pt x="18750" y="9036"/>
                  <a:pt x="18709" y="10439"/>
                </a:cubicBezTo>
                <a:cubicBezTo>
                  <a:pt x="18659" y="12157"/>
                  <a:pt x="18621" y="13054"/>
                  <a:pt x="18589" y="13185"/>
                </a:cubicBezTo>
                <a:cubicBezTo>
                  <a:pt x="18564" y="13293"/>
                  <a:pt x="18522" y="13469"/>
                  <a:pt x="18497" y="13575"/>
                </a:cubicBezTo>
                <a:cubicBezTo>
                  <a:pt x="18471" y="13682"/>
                  <a:pt x="18446" y="13887"/>
                  <a:pt x="18440" y="14039"/>
                </a:cubicBezTo>
                <a:cubicBezTo>
                  <a:pt x="18432" y="14239"/>
                  <a:pt x="18502" y="14319"/>
                  <a:pt x="18690" y="14319"/>
                </a:cubicBezTo>
                <a:cubicBezTo>
                  <a:pt x="18905" y="14319"/>
                  <a:pt x="18950" y="14254"/>
                  <a:pt x="18950" y="13958"/>
                </a:cubicBezTo>
                <a:cubicBezTo>
                  <a:pt x="18950" y="13761"/>
                  <a:pt x="18920" y="13507"/>
                  <a:pt x="18882" y="13384"/>
                </a:cubicBezTo>
                <a:cubicBezTo>
                  <a:pt x="18799" y="13112"/>
                  <a:pt x="18800" y="12942"/>
                  <a:pt x="18892" y="9975"/>
                </a:cubicBezTo>
                <a:cubicBezTo>
                  <a:pt x="18960" y="7753"/>
                  <a:pt x="18968" y="7625"/>
                  <a:pt x="19040" y="7553"/>
                </a:cubicBezTo>
                <a:cubicBezTo>
                  <a:pt x="19152" y="7443"/>
                  <a:pt x="19194" y="7850"/>
                  <a:pt x="19176" y="8842"/>
                </a:cubicBezTo>
                <a:cubicBezTo>
                  <a:pt x="19162" y="9564"/>
                  <a:pt x="19166" y="9659"/>
                  <a:pt x="19210" y="9585"/>
                </a:cubicBezTo>
                <a:cubicBezTo>
                  <a:pt x="19274" y="9480"/>
                  <a:pt x="19325" y="7394"/>
                  <a:pt x="19279" y="6758"/>
                </a:cubicBezTo>
                <a:cubicBezTo>
                  <a:pt x="19261" y="6500"/>
                  <a:pt x="19260" y="6312"/>
                  <a:pt x="19277" y="6221"/>
                </a:cubicBezTo>
                <a:cubicBezTo>
                  <a:pt x="19292" y="6143"/>
                  <a:pt x="19304" y="5874"/>
                  <a:pt x="19304" y="5625"/>
                </a:cubicBezTo>
                <a:cubicBezTo>
                  <a:pt x="19304" y="5183"/>
                  <a:pt x="19266" y="5168"/>
                  <a:pt x="17870" y="5109"/>
                </a:cubicBezTo>
                <a:lnTo>
                  <a:pt x="16435" y="5050"/>
                </a:lnTo>
                <a:lnTo>
                  <a:pt x="16428" y="2525"/>
                </a:lnTo>
                <a:lnTo>
                  <a:pt x="16420" y="0"/>
                </a:lnTo>
                <a:lnTo>
                  <a:pt x="8210" y="0"/>
                </a:lnTo>
                <a:lnTo>
                  <a:pt x="0" y="0"/>
                </a:lnTo>
                <a:close/>
                <a:moveTo>
                  <a:pt x="20653" y="5845"/>
                </a:moveTo>
                <a:cubicBezTo>
                  <a:pt x="20625" y="5913"/>
                  <a:pt x="20581" y="6203"/>
                  <a:pt x="20529" y="6744"/>
                </a:cubicBezTo>
                <a:cubicBezTo>
                  <a:pt x="20400" y="8090"/>
                  <a:pt x="20355" y="9561"/>
                  <a:pt x="20369" y="11941"/>
                </a:cubicBezTo>
                <a:cubicBezTo>
                  <a:pt x="20382" y="14043"/>
                  <a:pt x="20440" y="15441"/>
                  <a:pt x="20555" y="16439"/>
                </a:cubicBezTo>
                <a:cubicBezTo>
                  <a:pt x="20610" y="16910"/>
                  <a:pt x="20690" y="17065"/>
                  <a:pt x="20690" y="16697"/>
                </a:cubicBezTo>
                <a:cubicBezTo>
                  <a:pt x="20690" y="16584"/>
                  <a:pt x="20673" y="16367"/>
                  <a:pt x="20652" y="16218"/>
                </a:cubicBezTo>
                <a:cubicBezTo>
                  <a:pt x="20561" y="15565"/>
                  <a:pt x="20498" y="13642"/>
                  <a:pt x="20498" y="11551"/>
                </a:cubicBezTo>
                <a:cubicBezTo>
                  <a:pt x="20499" y="9186"/>
                  <a:pt x="20525" y="8238"/>
                  <a:pt x="20622" y="7148"/>
                </a:cubicBezTo>
                <a:cubicBezTo>
                  <a:pt x="20703" y="6226"/>
                  <a:pt x="20700" y="5733"/>
                  <a:pt x="20653" y="5845"/>
                </a:cubicBezTo>
                <a:close/>
                <a:moveTo>
                  <a:pt x="21276" y="5860"/>
                </a:moveTo>
                <a:cubicBezTo>
                  <a:pt x="21256" y="5944"/>
                  <a:pt x="21264" y="6303"/>
                  <a:pt x="21317" y="6876"/>
                </a:cubicBezTo>
                <a:cubicBezTo>
                  <a:pt x="21424" y="8059"/>
                  <a:pt x="21460" y="9179"/>
                  <a:pt x="21460" y="11382"/>
                </a:cubicBezTo>
                <a:cubicBezTo>
                  <a:pt x="21460" y="13065"/>
                  <a:pt x="21447" y="13748"/>
                  <a:pt x="21398" y="14724"/>
                </a:cubicBezTo>
                <a:cubicBezTo>
                  <a:pt x="21364" y="15398"/>
                  <a:pt x="21320" y="16069"/>
                  <a:pt x="21299" y="16218"/>
                </a:cubicBezTo>
                <a:cubicBezTo>
                  <a:pt x="21278" y="16367"/>
                  <a:pt x="21261" y="16584"/>
                  <a:pt x="21261" y="16697"/>
                </a:cubicBezTo>
                <a:cubicBezTo>
                  <a:pt x="21261" y="17113"/>
                  <a:pt x="21347" y="16888"/>
                  <a:pt x="21409" y="16307"/>
                </a:cubicBezTo>
                <a:cubicBezTo>
                  <a:pt x="21537" y="15118"/>
                  <a:pt x="21600" y="13263"/>
                  <a:pt x="21599" y="11411"/>
                </a:cubicBezTo>
                <a:cubicBezTo>
                  <a:pt x="21597" y="9559"/>
                  <a:pt x="21532" y="7709"/>
                  <a:pt x="21402" y="6515"/>
                </a:cubicBezTo>
                <a:cubicBezTo>
                  <a:pt x="21343" y="5971"/>
                  <a:pt x="21296" y="5776"/>
                  <a:pt x="21276" y="5860"/>
                </a:cubicBezTo>
                <a:close/>
                <a:moveTo>
                  <a:pt x="19767" y="6574"/>
                </a:moveTo>
                <a:cubicBezTo>
                  <a:pt x="19544" y="6574"/>
                  <a:pt x="19521" y="6616"/>
                  <a:pt x="19521" y="7016"/>
                </a:cubicBezTo>
                <a:cubicBezTo>
                  <a:pt x="19521" y="7259"/>
                  <a:pt x="19544" y="7511"/>
                  <a:pt x="19573" y="7575"/>
                </a:cubicBezTo>
                <a:cubicBezTo>
                  <a:pt x="19624" y="7689"/>
                  <a:pt x="19623" y="7779"/>
                  <a:pt x="19548" y="10329"/>
                </a:cubicBezTo>
                <a:cubicBezTo>
                  <a:pt x="19467" y="13121"/>
                  <a:pt x="19457" y="13288"/>
                  <a:pt x="19372" y="13421"/>
                </a:cubicBezTo>
                <a:cubicBezTo>
                  <a:pt x="19342" y="13467"/>
                  <a:pt x="19314" y="13690"/>
                  <a:pt x="19309" y="13914"/>
                </a:cubicBezTo>
                <a:cubicBezTo>
                  <a:pt x="19301" y="14270"/>
                  <a:pt x="19324" y="14319"/>
                  <a:pt x="19491" y="14319"/>
                </a:cubicBezTo>
                <a:cubicBezTo>
                  <a:pt x="19694" y="14319"/>
                  <a:pt x="19743" y="14071"/>
                  <a:pt x="19673" y="13406"/>
                </a:cubicBezTo>
                <a:cubicBezTo>
                  <a:pt x="19636" y="13049"/>
                  <a:pt x="19635" y="12857"/>
                  <a:pt x="19665" y="11956"/>
                </a:cubicBezTo>
                <a:cubicBezTo>
                  <a:pt x="19695" y="11047"/>
                  <a:pt x="19711" y="10906"/>
                  <a:pt x="19783" y="10844"/>
                </a:cubicBezTo>
                <a:cubicBezTo>
                  <a:pt x="19900" y="10744"/>
                  <a:pt x="19940" y="11234"/>
                  <a:pt x="19904" y="12339"/>
                </a:cubicBezTo>
                <a:cubicBezTo>
                  <a:pt x="19874" y="13288"/>
                  <a:pt x="19897" y="13901"/>
                  <a:pt x="19977" y="14304"/>
                </a:cubicBezTo>
                <a:cubicBezTo>
                  <a:pt x="20090" y="14875"/>
                  <a:pt x="20255" y="14308"/>
                  <a:pt x="20255" y="13347"/>
                </a:cubicBezTo>
                <a:cubicBezTo>
                  <a:pt x="20255" y="12770"/>
                  <a:pt x="20196" y="12795"/>
                  <a:pt x="20153" y="13391"/>
                </a:cubicBezTo>
                <a:cubicBezTo>
                  <a:pt x="20099" y="14137"/>
                  <a:pt x="20060" y="13703"/>
                  <a:pt x="20080" y="12567"/>
                </a:cubicBezTo>
                <a:cubicBezTo>
                  <a:pt x="20090" y="11987"/>
                  <a:pt x="20085" y="11358"/>
                  <a:pt x="20068" y="11087"/>
                </a:cubicBezTo>
                <a:cubicBezTo>
                  <a:pt x="20043" y="10684"/>
                  <a:pt x="20052" y="10519"/>
                  <a:pt x="20131" y="9998"/>
                </a:cubicBezTo>
                <a:cubicBezTo>
                  <a:pt x="20241" y="9273"/>
                  <a:pt x="20267" y="8738"/>
                  <a:pt x="20229" y="7885"/>
                </a:cubicBezTo>
                <a:cubicBezTo>
                  <a:pt x="20188" y="6954"/>
                  <a:pt x="20054" y="6574"/>
                  <a:pt x="19767" y="6574"/>
                </a:cubicBezTo>
                <a:close/>
                <a:moveTo>
                  <a:pt x="21030" y="7391"/>
                </a:moveTo>
                <a:cubicBezTo>
                  <a:pt x="20994" y="7391"/>
                  <a:pt x="20967" y="7629"/>
                  <a:pt x="20949" y="8098"/>
                </a:cubicBezTo>
                <a:cubicBezTo>
                  <a:pt x="20909" y="9121"/>
                  <a:pt x="20884" y="9387"/>
                  <a:pt x="20826" y="9387"/>
                </a:cubicBezTo>
                <a:cubicBezTo>
                  <a:pt x="20744" y="9387"/>
                  <a:pt x="20735" y="9838"/>
                  <a:pt x="20813" y="10093"/>
                </a:cubicBezTo>
                <a:cubicBezTo>
                  <a:pt x="20863" y="10258"/>
                  <a:pt x="20880" y="10453"/>
                  <a:pt x="20870" y="10741"/>
                </a:cubicBezTo>
                <a:cubicBezTo>
                  <a:pt x="20820" y="12172"/>
                  <a:pt x="20795" y="13425"/>
                  <a:pt x="20809" y="13737"/>
                </a:cubicBezTo>
                <a:cubicBezTo>
                  <a:pt x="20817" y="13937"/>
                  <a:pt x="20852" y="14183"/>
                  <a:pt x="20886" y="14290"/>
                </a:cubicBezTo>
                <a:cubicBezTo>
                  <a:pt x="20919" y="14396"/>
                  <a:pt x="20969" y="14431"/>
                  <a:pt x="20995" y="14371"/>
                </a:cubicBezTo>
                <a:cubicBezTo>
                  <a:pt x="21046" y="14256"/>
                  <a:pt x="21180" y="13025"/>
                  <a:pt x="21180" y="12670"/>
                </a:cubicBezTo>
                <a:cubicBezTo>
                  <a:pt x="21180" y="12142"/>
                  <a:pt x="21123" y="12276"/>
                  <a:pt x="21063" y="12942"/>
                </a:cubicBezTo>
                <a:cubicBezTo>
                  <a:pt x="20961" y="14062"/>
                  <a:pt x="20933" y="13643"/>
                  <a:pt x="20987" y="11801"/>
                </a:cubicBezTo>
                <a:cubicBezTo>
                  <a:pt x="21029" y="10373"/>
                  <a:pt x="21041" y="10204"/>
                  <a:pt x="21107" y="10137"/>
                </a:cubicBezTo>
                <a:cubicBezTo>
                  <a:pt x="21192" y="10051"/>
                  <a:pt x="21204" y="9498"/>
                  <a:pt x="21125" y="9320"/>
                </a:cubicBezTo>
                <a:cubicBezTo>
                  <a:pt x="21082" y="9222"/>
                  <a:pt x="21073" y="9026"/>
                  <a:pt x="21078" y="8297"/>
                </a:cubicBezTo>
                <a:cubicBezTo>
                  <a:pt x="21083" y="7532"/>
                  <a:pt x="21076" y="7391"/>
                  <a:pt x="21030" y="7391"/>
                </a:cubicBezTo>
                <a:close/>
                <a:moveTo>
                  <a:pt x="17943" y="10336"/>
                </a:moveTo>
                <a:cubicBezTo>
                  <a:pt x="17844" y="10325"/>
                  <a:pt x="17752" y="10405"/>
                  <a:pt x="17740" y="10579"/>
                </a:cubicBezTo>
                <a:cubicBezTo>
                  <a:pt x="17730" y="10717"/>
                  <a:pt x="17741" y="10956"/>
                  <a:pt x="17764" y="11109"/>
                </a:cubicBezTo>
                <a:cubicBezTo>
                  <a:pt x="17803" y="11361"/>
                  <a:pt x="17802" y="11539"/>
                  <a:pt x="17757" y="13060"/>
                </a:cubicBezTo>
                <a:cubicBezTo>
                  <a:pt x="17699" y="14995"/>
                  <a:pt x="17684" y="15261"/>
                  <a:pt x="17630" y="15261"/>
                </a:cubicBezTo>
                <a:cubicBezTo>
                  <a:pt x="17608" y="15261"/>
                  <a:pt x="17591" y="15414"/>
                  <a:pt x="17591" y="15607"/>
                </a:cubicBezTo>
                <a:cubicBezTo>
                  <a:pt x="17591" y="15892"/>
                  <a:pt x="17634" y="15961"/>
                  <a:pt x="17816" y="15961"/>
                </a:cubicBezTo>
                <a:cubicBezTo>
                  <a:pt x="18036" y="15961"/>
                  <a:pt x="18133" y="15698"/>
                  <a:pt x="18195" y="14923"/>
                </a:cubicBezTo>
                <a:cubicBezTo>
                  <a:pt x="18225" y="14546"/>
                  <a:pt x="18220" y="13428"/>
                  <a:pt x="18187" y="13252"/>
                </a:cubicBezTo>
                <a:cubicBezTo>
                  <a:pt x="18168" y="13151"/>
                  <a:pt x="18179" y="12906"/>
                  <a:pt x="18216" y="12560"/>
                </a:cubicBezTo>
                <a:cubicBezTo>
                  <a:pt x="18291" y="11877"/>
                  <a:pt x="18279" y="11020"/>
                  <a:pt x="18189" y="10631"/>
                </a:cubicBezTo>
                <a:cubicBezTo>
                  <a:pt x="18148" y="10450"/>
                  <a:pt x="18042" y="10348"/>
                  <a:pt x="17943" y="10336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" name="Zero  acceleration">
            <a:extLst>
              <a:ext uri="{FF2B5EF4-FFF2-40B4-BE49-F238E27FC236}">
                <a16:creationId xmlns:a16="http://schemas.microsoft.com/office/drawing/2014/main" id="{9A91535A-52E1-CD4D-BC96-64ECC1281380}"/>
              </a:ext>
            </a:extLst>
          </p:cNvPr>
          <p:cNvSpPr txBox="1"/>
          <p:nvPr/>
        </p:nvSpPr>
        <p:spPr>
          <a:xfrm>
            <a:off x="988841" y="2615045"/>
            <a:ext cx="1435028" cy="894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b="0" i="1">
                <a:solidFill>
                  <a:srgbClr val="941100"/>
                </a:solidFill>
              </a:defRPr>
            </a:pPr>
            <a:r>
              <a:rPr sz="1266" dirty="0"/>
              <a:t>Zero </a:t>
            </a:r>
            <a:r>
              <a:rPr lang="en-US" sz="1266" dirty="0"/>
              <a:t> </a:t>
            </a:r>
            <a:r>
              <a:rPr lang="en-US" sz="1266" b="1" dirty="0"/>
              <a:t>mean</a:t>
            </a:r>
            <a:br>
              <a:rPr sz="1266" dirty="0"/>
            </a:br>
            <a:r>
              <a:rPr sz="1266" dirty="0"/>
              <a:t>acceleration</a:t>
            </a:r>
          </a:p>
        </p:txBody>
      </p:sp>
      <p:sp>
        <p:nvSpPr>
          <p:cNvPr id="10" name="0">
            <a:extLst>
              <a:ext uri="{FF2B5EF4-FFF2-40B4-BE49-F238E27FC236}">
                <a16:creationId xmlns:a16="http://schemas.microsoft.com/office/drawing/2014/main" id="{CEBAF0C0-1FA5-5B40-AF57-0DEBD0685A57}"/>
              </a:ext>
            </a:extLst>
          </p:cNvPr>
          <p:cNvSpPr/>
          <p:nvPr/>
        </p:nvSpPr>
        <p:spPr>
          <a:xfrm>
            <a:off x="1247068" y="1735703"/>
            <a:ext cx="1043588" cy="8929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5100" b="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3586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9B301-D7F8-6B43-BAF7-09E2F3DB66EE}"/>
              </a:ext>
            </a:extLst>
          </p:cNvPr>
          <p:cNvSpPr txBox="1"/>
          <p:nvPr/>
        </p:nvSpPr>
        <p:spPr>
          <a:xfrm>
            <a:off x="5360335" y="4640417"/>
            <a:ext cx="185654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L" b="1" dirty="0"/>
              <a:t>Boltzmann</a:t>
            </a:r>
          </a:p>
        </p:txBody>
      </p:sp>
    </p:spTree>
    <p:extLst>
      <p:ext uri="{BB962C8B-B14F-4D97-AF65-F5344CB8AC3E}">
        <p14:creationId xmlns:p14="http://schemas.microsoft.com/office/powerpoint/2010/main" val="19626456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FullNPC_model_II_480p.mov" descr="FullNPC_model_II_480p.mov">
            <a:extLst>
              <a:ext uri="{FF2B5EF4-FFF2-40B4-BE49-F238E27FC236}">
                <a16:creationId xmlns:a16="http://schemas.microsoft.com/office/drawing/2014/main" id="{A310DE03-4A90-0D42-9FC7-78A11B939FC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34494" y="-819472"/>
            <a:ext cx="11537347" cy="7791539"/>
          </a:xfrm>
          <a:prstGeom prst="rect">
            <a:avLst/>
          </a:prstGeom>
        </p:spPr>
      </p:pic>
      <p:sp>
        <p:nvSpPr>
          <p:cNvPr id="16" name="Rectangle">
            <a:extLst>
              <a:ext uri="{FF2B5EF4-FFF2-40B4-BE49-F238E27FC236}">
                <a16:creationId xmlns:a16="http://schemas.microsoft.com/office/drawing/2014/main" id="{3906AC41-4615-5744-BB3B-5E80F7ACD6DB}"/>
              </a:ext>
            </a:extLst>
          </p:cNvPr>
          <p:cNvSpPr/>
          <p:nvPr/>
        </p:nvSpPr>
        <p:spPr>
          <a:xfrm>
            <a:off x="1672740" y="6548510"/>
            <a:ext cx="6718241" cy="11365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9DDBF1A7-144D-7240-BD2E-57BD6BE274B7}"/>
              </a:ext>
            </a:extLst>
          </p:cNvPr>
          <p:cNvSpPr/>
          <p:nvPr/>
        </p:nvSpPr>
        <p:spPr>
          <a:xfrm>
            <a:off x="-1034494" y="-171400"/>
            <a:ext cx="2928117" cy="86079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24" name="cytoplasm">
            <a:extLst>
              <a:ext uri="{FF2B5EF4-FFF2-40B4-BE49-F238E27FC236}">
                <a16:creationId xmlns:a16="http://schemas.microsoft.com/office/drawing/2014/main" id="{1D6298C1-B3BF-7C4C-A5AF-27292DEDA380}"/>
              </a:ext>
            </a:extLst>
          </p:cNvPr>
          <p:cNvSpPr txBox="1"/>
          <p:nvPr/>
        </p:nvSpPr>
        <p:spPr>
          <a:xfrm>
            <a:off x="3998472" y="681416"/>
            <a:ext cx="1174530" cy="100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1800" b="0" i="1">
                <a:solidFill>
                  <a:srgbClr val="424242"/>
                </a:solidFill>
                <a:effectLst>
                  <a:outerShdw blurRad="38100" dist="38100" dir="2700000" rotWithShape="0">
                    <a:srgbClr val="000000">
                      <a:alpha val="43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cytoplasm</a:t>
            </a:r>
          </a:p>
        </p:txBody>
      </p:sp>
      <p:sp>
        <p:nvSpPr>
          <p:cNvPr id="25" name="nucleus">
            <a:extLst>
              <a:ext uri="{FF2B5EF4-FFF2-40B4-BE49-F238E27FC236}">
                <a16:creationId xmlns:a16="http://schemas.microsoft.com/office/drawing/2014/main" id="{6E3E6672-EF1E-CB47-A556-7FC206107B77}"/>
              </a:ext>
            </a:extLst>
          </p:cNvPr>
          <p:cNvSpPr txBox="1"/>
          <p:nvPr/>
        </p:nvSpPr>
        <p:spPr>
          <a:xfrm>
            <a:off x="4055412" y="6051452"/>
            <a:ext cx="1060649" cy="46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1800" b="0" i="1">
                <a:solidFill>
                  <a:srgbClr val="424242"/>
                </a:solidFill>
                <a:effectLst>
                  <a:outerShdw blurRad="38100" dist="38100" dir="2700000" rotWithShape="0">
                    <a:srgbClr val="000000">
                      <a:alpha val="43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 dirty="0"/>
              <a:t>nucleus</a:t>
            </a:r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8A73229A-CC47-564A-9F5F-6964A0E8F971}"/>
              </a:ext>
            </a:extLst>
          </p:cNvPr>
          <p:cNvSpPr/>
          <p:nvPr/>
        </p:nvSpPr>
        <p:spPr>
          <a:xfrm>
            <a:off x="7679941" y="33577"/>
            <a:ext cx="2928117" cy="81746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1000EB04-EC2B-7B45-B23A-DC9E4830DF93}"/>
              </a:ext>
            </a:extLst>
          </p:cNvPr>
          <p:cNvSpPr/>
          <p:nvPr/>
        </p:nvSpPr>
        <p:spPr>
          <a:xfrm>
            <a:off x="-1034494" y="-603448"/>
            <a:ext cx="11619485" cy="1505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56626D-C5D8-5845-9EFF-91C581EA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6632" y="-171400"/>
            <a:ext cx="11724690" cy="1143000"/>
          </a:xfrm>
        </p:spPr>
        <p:txBody>
          <a:bodyPr>
            <a:normAutofit/>
          </a:bodyPr>
          <a:lstStyle/>
          <a:p>
            <a:r>
              <a:rPr lang="en-IL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it enough? BD rids us only of the water molecules</a:t>
            </a:r>
          </a:p>
        </p:txBody>
      </p:sp>
      <p:pic>
        <p:nvPicPr>
          <p:cNvPr id="14" name="movie1_Kap95_GLFGx2_25260ns_II.mpg" descr="movie1_Kap95_GLFGx2_25260ns_II.mpg">
            <a:extLst>
              <a:ext uri="{FF2B5EF4-FFF2-40B4-BE49-F238E27FC236}">
                <a16:creationId xmlns:a16="http://schemas.microsoft.com/office/drawing/2014/main" id="{F6F064C4-AB65-8543-8AC0-08094A07AD5C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24328" y="2564904"/>
            <a:ext cx="1411230" cy="105458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5A8FEE-4829-5049-A817-B36678923446}"/>
              </a:ext>
            </a:extLst>
          </p:cNvPr>
          <p:cNvCxnSpPr>
            <a:cxnSpLocks/>
          </p:cNvCxnSpPr>
          <p:nvPr/>
        </p:nvCxnSpPr>
        <p:spPr>
          <a:xfrm flipH="1">
            <a:off x="4932040" y="3068960"/>
            <a:ext cx="259228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C0EA4C-8606-AE4D-86F8-B9152C1BF074}"/>
              </a:ext>
            </a:extLst>
          </p:cNvPr>
          <p:cNvSpPr txBox="1"/>
          <p:nvPr/>
        </p:nvSpPr>
        <p:spPr>
          <a:xfrm>
            <a:off x="179512" y="1484784"/>
            <a:ext cx="258872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L" dirty="0"/>
              <a:t>Computational challenge:</a:t>
            </a:r>
          </a:p>
          <a:p>
            <a:r>
              <a:rPr lang="en-IL" b="1" dirty="0"/>
              <a:t>10</a:t>
            </a:r>
            <a:r>
              <a:rPr lang="en-IL" b="1" baseline="30000" dirty="0"/>
              <a:t>7</a:t>
            </a:r>
            <a:r>
              <a:rPr lang="en-IL" b="1" dirty="0"/>
              <a:t>s of atoms</a:t>
            </a:r>
          </a:p>
          <a:p>
            <a:r>
              <a:rPr lang="en-IL" strike="sngStrike" dirty="0"/>
              <a:t>10</a:t>
            </a:r>
            <a:r>
              <a:rPr lang="en-IL" strike="sngStrike" baseline="30000" dirty="0"/>
              <a:t>8</a:t>
            </a:r>
            <a:r>
              <a:rPr lang="en-IL" strike="sngStrike" dirty="0"/>
              <a:t>s of water molecules</a:t>
            </a:r>
          </a:p>
        </p:txBody>
      </p:sp>
    </p:spTree>
    <p:extLst>
      <p:ext uri="{BB962C8B-B14F-4D97-AF65-F5344CB8AC3E}">
        <p14:creationId xmlns:p14="http://schemas.microsoft.com/office/powerpoint/2010/main" val="37898943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751861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10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rownian Mo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dirty="0"/>
              <a:t>Solution II – coarse graining</a:t>
            </a:r>
            <a:endParaRPr sz="3200" dirty="0"/>
          </a:p>
        </p:txBody>
      </p:sp>
      <p:sp>
        <p:nvSpPr>
          <p:cNvPr id="229" name="Collisions with liquid/gas molecules are random, resulting in temperature-dependent Brownian motion (proof: the law of large numbers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8574" indent="0">
              <a:buNone/>
            </a:pPr>
            <a:r>
              <a:rPr lang="en-US" sz="2800" dirty="0"/>
              <a:t>Reducing the dimensionality of the configuration space by choosing a coarse spatial representation</a:t>
            </a:r>
            <a:endParaRPr sz="2800" dirty="0"/>
          </a:p>
        </p:txBody>
      </p:sp>
      <p:sp>
        <p:nvSpPr>
          <p:cNvPr id="230" name="Text"/>
          <p:cNvSpPr txBox="1"/>
          <p:nvPr/>
        </p:nvSpPr>
        <p:spPr>
          <a:xfrm>
            <a:off x="3906956" y="5019067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sz="844">
                <a:hlinkClick r:id="rId4"/>
              </a:rPr>
              <a:t> </a:t>
            </a:r>
          </a:p>
        </p:txBody>
      </p:sp>
      <p:pic>
        <p:nvPicPr>
          <p:cNvPr id="8" name="NPC-trimmed.mov" descr="NPC-trimmed.mov">
            <a:extLst>
              <a:ext uri="{FF2B5EF4-FFF2-40B4-BE49-F238E27FC236}">
                <a16:creationId xmlns:a16="http://schemas.microsoft.com/office/drawing/2014/main" id="{170F6120-6780-E143-9BEF-64506A14B216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04045" y="2780928"/>
            <a:ext cx="5803458" cy="326444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">
            <a:extLst>
              <a:ext uri="{FF2B5EF4-FFF2-40B4-BE49-F238E27FC236}">
                <a16:creationId xmlns:a16="http://schemas.microsoft.com/office/drawing/2014/main" id="{0CA35491-EDBF-F54B-BBB8-C20E48E5C6DC}"/>
              </a:ext>
            </a:extLst>
          </p:cNvPr>
          <p:cNvSpPr/>
          <p:nvPr/>
        </p:nvSpPr>
        <p:spPr>
          <a:xfrm>
            <a:off x="3742381" y="2564904"/>
            <a:ext cx="3565923" cy="36780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0" name="Kim et al, Nature 2018">
            <a:extLst>
              <a:ext uri="{FF2B5EF4-FFF2-40B4-BE49-F238E27FC236}">
                <a16:creationId xmlns:a16="http://schemas.microsoft.com/office/drawing/2014/main" id="{B527708D-0215-B540-96B7-B79FBFAA3467}"/>
              </a:ext>
            </a:extLst>
          </p:cNvPr>
          <p:cNvSpPr txBox="1"/>
          <p:nvPr/>
        </p:nvSpPr>
        <p:spPr>
          <a:xfrm>
            <a:off x="3174803" y="5856015"/>
            <a:ext cx="1135156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2100" b="0">
                <a:solidFill>
                  <a:srgbClr val="53585F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lang="en-US" sz="1400" dirty="0"/>
              <a:t>Kim </a:t>
            </a:r>
            <a:r>
              <a:rPr lang="en-US" sz="1400" i="1" dirty="0"/>
              <a:t>et al, Nature 2018</a:t>
            </a:r>
            <a:endParaRPr sz="1400" i="1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A4B768A2-73B4-3546-8097-B51D7C647345}"/>
              </a:ext>
            </a:extLst>
          </p:cNvPr>
          <p:cNvSpPr/>
          <p:nvPr/>
        </p:nvSpPr>
        <p:spPr>
          <a:xfrm>
            <a:off x="-2828491" y="2762525"/>
            <a:ext cx="3565923" cy="34804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12" name="NPC_interactions.001.pdf" descr="NPC_interactions.001.pdf">
            <a:extLst>
              <a:ext uri="{FF2B5EF4-FFF2-40B4-BE49-F238E27FC236}">
                <a16:creationId xmlns:a16="http://schemas.microsoft.com/office/drawing/2014/main" id="{076DB3BF-5859-324F-9C5E-2B3AB305AC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439" t="22536" r="8380" b="3651"/>
          <a:stretch>
            <a:fillRect/>
          </a:stretch>
        </p:blipFill>
        <p:spPr>
          <a:xfrm>
            <a:off x="5446102" y="3452502"/>
            <a:ext cx="2458737" cy="1753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5" h="21444" extrusionOk="0">
                <a:moveTo>
                  <a:pt x="11436" y="9"/>
                </a:moveTo>
                <a:cubicBezTo>
                  <a:pt x="7821" y="-64"/>
                  <a:pt x="3987" y="286"/>
                  <a:pt x="2138" y="1103"/>
                </a:cubicBezTo>
                <a:cubicBezTo>
                  <a:pt x="1519" y="1377"/>
                  <a:pt x="1235" y="1764"/>
                  <a:pt x="848" y="2859"/>
                </a:cubicBezTo>
                <a:cubicBezTo>
                  <a:pt x="606" y="3542"/>
                  <a:pt x="268" y="5487"/>
                  <a:pt x="116" y="7087"/>
                </a:cubicBezTo>
                <a:cubicBezTo>
                  <a:pt x="-38" y="8696"/>
                  <a:pt x="-39" y="14284"/>
                  <a:pt x="114" y="15878"/>
                </a:cubicBezTo>
                <a:cubicBezTo>
                  <a:pt x="369" y="18546"/>
                  <a:pt x="861" y="20588"/>
                  <a:pt x="1375" y="21125"/>
                </a:cubicBezTo>
                <a:cubicBezTo>
                  <a:pt x="1592" y="21352"/>
                  <a:pt x="1608" y="21350"/>
                  <a:pt x="2155" y="21033"/>
                </a:cubicBezTo>
                <a:cubicBezTo>
                  <a:pt x="2748" y="20688"/>
                  <a:pt x="3613" y="20419"/>
                  <a:pt x="4592" y="20273"/>
                </a:cubicBezTo>
                <a:lnTo>
                  <a:pt x="5186" y="20183"/>
                </a:lnTo>
                <a:lnTo>
                  <a:pt x="5393" y="20641"/>
                </a:lnTo>
                <a:cubicBezTo>
                  <a:pt x="5507" y="20893"/>
                  <a:pt x="5721" y="21187"/>
                  <a:pt x="5868" y="21296"/>
                </a:cubicBezTo>
                <a:cubicBezTo>
                  <a:pt x="6193" y="21536"/>
                  <a:pt x="6796" y="21477"/>
                  <a:pt x="7119" y="21173"/>
                </a:cubicBezTo>
                <a:cubicBezTo>
                  <a:pt x="7245" y="21055"/>
                  <a:pt x="7423" y="20704"/>
                  <a:pt x="7516" y="20393"/>
                </a:cubicBezTo>
                <a:lnTo>
                  <a:pt x="7686" y="19828"/>
                </a:lnTo>
                <a:lnTo>
                  <a:pt x="8556" y="19819"/>
                </a:lnTo>
                <a:cubicBezTo>
                  <a:pt x="12380" y="19767"/>
                  <a:pt x="13856" y="19847"/>
                  <a:pt x="16057" y="20228"/>
                </a:cubicBezTo>
                <a:cubicBezTo>
                  <a:pt x="17665" y="20507"/>
                  <a:pt x="18400" y="20734"/>
                  <a:pt x="18927" y="21119"/>
                </a:cubicBezTo>
                <a:cubicBezTo>
                  <a:pt x="19262" y="21364"/>
                  <a:pt x="19281" y="21364"/>
                  <a:pt x="19556" y="21140"/>
                </a:cubicBezTo>
                <a:cubicBezTo>
                  <a:pt x="21039" y="19933"/>
                  <a:pt x="21561" y="9251"/>
                  <a:pt x="20402" y="3836"/>
                </a:cubicBezTo>
                <a:cubicBezTo>
                  <a:pt x="20193" y="2864"/>
                  <a:pt x="19726" y="1735"/>
                  <a:pt x="19414" y="1453"/>
                </a:cubicBezTo>
                <a:cubicBezTo>
                  <a:pt x="18448" y="579"/>
                  <a:pt x="15051" y="82"/>
                  <a:pt x="11436" y="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0FBAA55-D568-5142-AA5F-48C5A95419C9}"/>
              </a:ext>
            </a:extLst>
          </p:cNvPr>
          <p:cNvSpPr/>
          <p:nvPr/>
        </p:nvSpPr>
        <p:spPr>
          <a:xfrm>
            <a:off x="3956649" y="4221088"/>
            <a:ext cx="1119407" cy="281671"/>
          </a:xfrm>
          <a:prstGeom prst="rightArrow">
            <a:avLst/>
          </a:prstGeom>
          <a:gradFill flip="none" rotWithShape="1">
            <a:gsLst>
              <a:gs pos="0">
                <a:srgbClr val="FFFC00">
                  <a:tint val="66000"/>
                  <a:satMod val="160000"/>
                </a:srgbClr>
              </a:gs>
              <a:gs pos="50000">
                <a:srgbClr val="FFFC00">
                  <a:tint val="44500"/>
                  <a:satMod val="160000"/>
                </a:srgbClr>
              </a:gs>
              <a:gs pos="100000">
                <a:srgbClr val="FFFC0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9380103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Rounded Rectangle"/>
          <p:cNvSpPr/>
          <p:nvPr/>
        </p:nvSpPr>
        <p:spPr>
          <a:xfrm>
            <a:off x="2554977" y="1550566"/>
            <a:ext cx="6381565" cy="3617172"/>
          </a:xfrm>
          <a:prstGeom prst="roundRect">
            <a:avLst>
              <a:gd name="adj" fmla="val 3703"/>
            </a:avLst>
          </a:prstGeom>
          <a:gradFill>
            <a:gsLst>
              <a:gs pos="0">
                <a:srgbClr val="D6D6D6"/>
              </a:gs>
              <a:gs pos="100000">
                <a:srgbClr val="EBEBEB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504" name="Line Shape" descr="Line Shap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499785">
            <a:off x="7377028" y="1696509"/>
            <a:ext cx="634047" cy="273348"/>
          </a:xfrm>
          <a:prstGeom prst="rect">
            <a:avLst/>
          </a:prstGeom>
        </p:spPr>
      </p:pic>
      <p:pic>
        <p:nvPicPr>
          <p:cNvPr id="1506" name="Line Shape" descr="Line Shap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499785">
            <a:off x="8283568" y="3222449"/>
            <a:ext cx="634047" cy="273347"/>
          </a:xfrm>
          <a:prstGeom prst="rect">
            <a:avLst/>
          </a:prstGeom>
        </p:spPr>
      </p:pic>
      <p:sp>
        <p:nvSpPr>
          <p:cNvPr id="1508" name="a. Representation of system’s par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a. Representation of system’s parts</a:t>
            </a:r>
          </a:p>
          <a:p>
            <a:r>
              <a:t>embedded in a high-dimensional configuration space</a:t>
            </a:r>
          </a:p>
        </p:txBody>
      </p:sp>
      <p:grpSp>
        <p:nvGrpSpPr>
          <p:cNvPr id="1511" name="Group"/>
          <p:cNvGrpSpPr/>
          <p:nvPr/>
        </p:nvGrpSpPr>
        <p:grpSpPr>
          <a:xfrm>
            <a:off x="7062417" y="4242249"/>
            <a:ext cx="899314" cy="857801"/>
            <a:chOff x="0" y="0"/>
            <a:chExt cx="1279022" cy="1219982"/>
          </a:xfrm>
        </p:grpSpPr>
        <p:sp>
          <p:nvSpPr>
            <p:cNvPr id="1510" name="Oval"/>
            <p:cNvSpPr/>
            <p:nvPr/>
          </p:nvSpPr>
          <p:spPr>
            <a:xfrm>
              <a:off x="38100" y="38100"/>
              <a:ext cx="1202823" cy="1143783"/>
            </a:xfrm>
            <a:prstGeom prst="ellipse">
              <a:avLst/>
            </a:prstGeom>
            <a:gradFill flip="none" rotWithShape="1">
              <a:gsLst>
                <a:gs pos="0">
                  <a:srgbClr val="011993"/>
                </a:gs>
                <a:gs pos="100000">
                  <a:srgbClr val="0433FF"/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algn="ctr" defTabSz="910796" hangingPunct="0">
                <a:defRPr sz="2100" b="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Arial Narrow"/>
                  <a:ea typeface="Arial Narrow"/>
                  <a:cs typeface="Arial Narrow"/>
                  <a:sym typeface="Arial Narrow"/>
                </a:defRPr>
              </a:pPr>
              <a:endParaRPr sz="1477" ker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Narrow"/>
                <a:cs typeface="Arial Narrow"/>
                <a:sym typeface="Arial Narrow"/>
              </a:endParaRPr>
            </a:p>
          </p:txBody>
        </p:sp>
        <p:pic>
          <p:nvPicPr>
            <p:cNvPr id="1509" name="Oval Oval" descr="Oval Oval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1279024" cy="1219984"/>
            </a:xfrm>
            <a:prstGeom prst="rect">
              <a:avLst/>
            </a:prstGeom>
            <a:effectLst/>
          </p:spPr>
        </p:pic>
      </p:grpSp>
      <p:sp>
        <p:nvSpPr>
          <p:cNvPr id="1512" name="FG repeats:"/>
          <p:cNvSpPr txBox="1"/>
          <p:nvPr/>
        </p:nvSpPr>
        <p:spPr>
          <a:xfrm>
            <a:off x="5381218" y="1572532"/>
            <a:ext cx="1986124" cy="496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2100" b="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ctr" defTabSz="321457" hangingPunct="0"/>
            <a:r>
              <a:rPr sz="1477" kern="0">
                <a:solidFill>
                  <a:srgbClr val="000000"/>
                </a:solidFill>
              </a:rPr>
              <a:t>FG repeats:</a:t>
            </a:r>
          </a:p>
        </p:txBody>
      </p:sp>
      <p:sp>
        <p:nvSpPr>
          <p:cNvPr id="1513" name="cargo- carrying  NTRs:"/>
          <p:cNvSpPr txBox="1"/>
          <p:nvPr/>
        </p:nvSpPr>
        <p:spPr>
          <a:xfrm>
            <a:off x="6039258" y="2832349"/>
            <a:ext cx="1439981" cy="754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 hangingPunct="0">
              <a:defRPr sz="2100" b="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  <a:t>cargo-</a:t>
            </a:r>
            <a:b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</a:br>
            <a: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  <a:t>carrying </a:t>
            </a:r>
            <a:b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</a:br>
            <a: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  <a:t>NTRs:</a:t>
            </a:r>
          </a:p>
        </p:txBody>
      </p:sp>
      <p:sp>
        <p:nvSpPr>
          <p:cNvPr id="1514" name="inert proteins:"/>
          <p:cNvSpPr txBox="1"/>
          <p:nvPr/>
        </p:nvSpPr>
        <p:spPr>
          <a:xfrm>
            <a:off x="6039167" y="4334800"/>
            <a:ext cx="668453" cy="526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 hangingPunct="0">
              <a:defRPr sz="2100" b="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  <a:t>inert</a:t>
            </a:r>
            <a:b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</a:br>
            <a: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  <a:t>proteins:</a:t>
            </a:r>
          </a:p>
        </p:txBody>
      </p:sp>
      <p:pic>
        <p:nvPicPr>
          <p:cNvPr id="1515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499785">
            <a:off x="7865055" y="1729588"/>
            <a:ext cx="671426" cy="273348"/>
          </a:xfrm>
          <a:prstGeom prst="rect">
            <a:avLst/>
          </a:prstGeom>
        </p:spPr>
      </p:pic>
      <p:pic>
        <p:nvPicPr>
          <p:cNvPr id="1517" name="FG FG" descr="FG F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02317">
            <a:off x="7108987" y="1678737"/>
            <a:ext cx="280148" cy="270022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18" name="FG FG" descr="FG F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21575746">
            <a:off x="8442043" y="1726180"/>
            <a:ext cx="280148" cy="27980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19" name="FG FG" descr="FG F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21575746">
            <a:off x="7693532" y="1726176"/>
            <a:ext cx="280148" cy="27981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1535" name="Group"/>
          <p:cNvGrpSpPr/>
          <p:nvPr/>
        </p:nvGrpSpPr>
        <p:grpSpPr>
          <a:xfrm>
            <a:off x="7070391" y="2903815"/>
            <a:ext cx="1271638" cy="910674"/>
            <a:chOff x="-7623" y="0"/>
            <a:chExt cx="1808550" cy="1295179"/>
          </a:xfrm>
        </p:grpSpPr>
        <p:pic>
          <p:nvPicPr>
            <p:cNvPr id="1520" name="Line Line" descr="Line Line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412024">
              <a:off x="1007666" y="471145"/>
              <a:ext cx="787096" cy="247151"/>
            </a:xfrm>
            <a:prstGeom prst="rect">
              <a:avLst/>
            </a:prstGeom>
            <a:effectLst/>
          </p:spPr>
        </p:pic>
        <p:grpSp>
          <p:nvGrpSpPr>
            <p:cNvPr id="1534" name="Group"/>
            <p:cNvGrpSpPr/>
            <p:nvPr/>
          </p:nvGrpSpPr>
          <p:grpSpPr>
            <a:xfrm>
              <a:off x="-7624" y="-1"/>
              <a:ext cx="1336985" cy="1295181"/>
              <a:chOff x="-7623" y="0"/>
              <a:chExt cx="1336983" cy="1295179"/>
            </a:xfrm>
          </p:grpSpPr>
          <p:grpSp>
            <p:nvGrpSpPr>
              <p:cNvPr id="1524" name="Oval"/>
              <p:cNvGrpSpPr/>
              <p:nvPr/>
            </p:nvGrpSpPr>
            <p:grpSpPr>
              <a:xfrm>
                <a:off x="-7624" y="17075"/>
                <a:ext cx="1270925" cy="1218506"/>
                <a:chOff x="0" y="0"/>
                <a:chExt cx="1270923" cy="1218505"/>
              </a:xfrm>
            </p:grpSpPr>
            <p:sp>
              <p:nvSpPr>
                <p:cNvPr id="1523" name="Oval"/>
                <p:cNvSpPr/>
                <p:nvPr/>
              </p:nvSpPr>
              <p:spPr>
                <a:xfrm>
                  <a:off x="38099" y="38099"/>
                  <a:ext cx="1194725" cy="11423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2600"/>
                    </a:gs>
                    <a:gs pos="100000">
                      <a:srgbClr val="941751"/>
                    </a:gs>
                  </a:gsLst>
                  <a:lin ang="5400000" scaled="0"/>
                </a:gradFill>
                <a:ln>
                  <a:noFill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marL="40638" marR="40638" algn="ctr" defTabSz="910796" hangingPunct="0">
                    <a:defRPr sz="2100" b="0">
                      <a:solidFill>
                        <a:srgbClr val="EBEBEB"/>
                      </a:solidFill>
                      <a:uFill>
                        <a:solidFill>
                          <a:srgbClr val="EBEBEB"/>
                        </a:solidFill>
                      </a:uFill>
                      <a:latin typeface="Arial Narrow"/>
                      <a:ea typeface="Arial Narrow"/>
                      <a:cs typeface="Arial Narrow"/>
                      <a:sym typeface="Arial Narrow"/>
                    </a:defRPr>
                  </a:pPr>
                  <a:endParaRPr sz="1477" kern="0">
                    <a:solidFill>
                      <a:srgbClr val="EBEBEB"/>
                    </a:solidFill>
                    <a:uFill>
                      <a:solidFill>
                        <a:srgbClr val="EBEBEB"/>
                      </a:solidFill>
                    </a:uFill>
                    <a:latin typeface="Arial Narrow"/>
                    <a:cs typeface="Arial Narrow"/>
                    <a:sym typeface="Arial Narrow"/>
                  </a:endParaRPr>
                </a:p>
              </p:txBody>
            </p:sp>
            <p:pic>
              <p:nvPicPr>
                <p:cNvPr id="1522" name="Oval Oval" descr="Oval Oval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1" y="-1"/>
                  <a:ext cx="1270925" cy="1218507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25" name="Oval"/>
              <p:cNvSpPr/>
              <p:nvPr/>
            </p:nvSpPr>
            <p:spPr>
              <a:xfrm>
                <a:off x="225178" y="91831"/>
                <a:ext cx="128243" cy="119665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26" name="Oval"/>
              <p:cNvSpPr/>
              <p:nvPr/>
            </p:nvSpPr>
            <p:spPr>
              <a:xfrm>
                <a:off x="634907" y="0"/>
                <a:ext cx="128243" cy="119665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27" name="Oval"/>
              <p:cNvSpPr/>
              <p:nvPr/>
            </p:nvSpPr>
            <p:spPr>
              <a:xfrm>
                <a:off x="1016439" y="150644"/>
                <a:ext cx="128243" cy="119666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28" name="Oval"/>
              <p:cNvSpPr/>
              <p:nvPr/>
            </p:nvSpPr>
            <p:spPr>
              <a:xfrm>
                <a:off x="24216" y="849620"/>
                <a:ext cx="128243" cy="119666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29" name="Oval"/>
              <p:cNvSpPr/>
              <p:nvPr/>
            </p:nvSpPr>
            <p:spPr>
              <a:xfrm>
                <a:off x="252957" y="1081218"/>
                <a:ext cx="128243" cy="119665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30" name="Oval"/>
              <p:cNvSpPr/>
              <p:nvPr/>
            </p:nvSpPr>
            <p:spPr>
              <a:xfrm>
                <a:off x="738170" y="1175515"/>
                <a:ext cx="128243" cy="119665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31" name="Oval"/>
              <p:cNvSpPr/>
              <p:nvPr/>
            </p:nvSpPr>
            <p:spPr>
              <a:xfrm>
                <a:off x="1073668" y="960058"/>
                <a:ext cx="128243" cy="119666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32" name="Oval"/>
              <p:cNvSpPr/>
              <p:nvPr/>
            </p:nvSpPr>
            <p:spPr>
              <a:xfrm>
                <a:off x="0" y="572645"/>
                <a:ext cx="128243" cy="119666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33" name="Oval"/>
              <p:cNvSpPr/>
              <p:nvPr/>
            </p:nvSpPr>
            <p:spPr>
              <a:xfrm>
                <a:off x="1201118" y="524486"/>
                <a:ext cx="128243" cy="119665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</p:grpSp>
      </p:grpSp>
      <p:pic>
        <p:nvPicPr>
          <p:cNvPr id="1536" name="NPC_interactions.001.pdf" descr="NPC_interactions.001.pdf"/>
          <p:cNvPicPr>
            <a:picLocks noChangeAspect="1"/>
          </p:cNvPicPr>
          <p:nvPr/>
        </p:nvPicPr>
        <p:blipFill>
          <a:blip r:embed="rId10"/>
          <a:srcRect l="18439" t="22536" r="8380" b="3651"/>
          <a:stretch>
            <a:fillRect/>
          </a:stretch>
        </p:blipFill>
        <p:spPr>
          <a:xfrm>
            <a:off x="2813955" y="2250229"/>
            <a:ext cx="2806172" cy="2001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5" h="21444" extrusionOk="0">
                <a:moveTo>
                  <a:pt x="11436" y="9"/>
                </a:moveTo>
                <a:cubicBezTo>
                  <a:pt x="7821" y="-64"/>
                  <a:pt x="3987" y="286"/>
                  <a:pt x="2138" y="1103"/>
                </a:cubicBezTo>
                <a:cubicBezTo>
                  <a:pt x="1519" y="1377"/>
                  <a:pt x="1235" y="1764"/>
                  <a:pt x="848" y="2859"/>
                </a:cubicBezTo>
                <a:cubicBezTo>
                  <a:pt x="606" y="3542"/>
                  <a:pt x="268" y="5487"/>
                  <a:pt x="116" y="7087"/>
                </a:cubicBezTo>
                <a:cubicBezTo>
                  <a:pt x="-38" y="8696"/>
                  <a:pt x="-39" y="14284"/>
                  <a:pt x="114" y="15878"/>
                </a:cubicBezTo>
                <a:cubicBezTo>
                  <a:pt x="369" y="18546"/>
                  <a:pt x="861" y="20588"/>
                  <a:pt x="1375" y="21125"/>
                </a:cubicBezTo>
                <a:cubicBezTo>
                  <a:pt x="1592" y="21352"/>
                  <a:pt x="1608" y="21350"/>
                  <a:pt x="2155" y="21033"/>
                </a:cubicBezTo>
                <a:cubicBezTo>
                  <a:pt x="2748" y="20688"/>
                  <a:pt x="3613" y="20419"/>
                  <a:pt x="4592" y="20273"/>
                </a:cubicBezTo>
                <a:lnTo>
                  <a:pt x="5186" y="20183"/>
                </a:lnTo>
                <a:lnTo>
                  <a:pt x="5393" y="20641"/>
                </a:lnTo>
                <a:cubicBezTo>
                  <a:pt x="5507" y="20893"/>
                  <a:pt x="5721" y="21187"/>
                  <a:pt x="5868" y="21296"/>
                </a:cubicBezTo>
                <a:cubicBezTo>
                  <a:pt x="6193" y="21536"/>
                  <a:pt x="6796" y="21477"/>
                  <a:pt x="7119" y="21173"/>
                </a:cubicBezTo>
                <a:cubicBezTo>
                  <a:pt x="7245" y="21055"/>
                  <a:pt x="7423" y="20704"/>
                  <a:pt x="7516" y="20393"/>
                </a:cubicBezTo>
                <a:lnTo>
                  <a:pt x="7686" y="19828"/>
                </a:lnTo>
                <a:lnTo>
                  <a:pt x="8556" y="19819"/>
                </a:lnTo>
                <a:cubicBezTo>
                  <a:pt x="12380" y="19767"/>
                  <a:pt x="13856" y="19847"/>
                  <a:pt x="16057" y="20228"/>
                </a:cubicBezTo>
                <a:cubicBezTo>
                  <a:pt x="17665" y="20507"/>
                  <a:pt x="18400" y="20734"/>
                  <a:pt x="18927" y="21119"/>
                </a:cubicBezTo>
                <a:cubicBezTo>
                  <a:pt x="19262" y="21364"/>
                  <a:pt x="19281" y="21364"/>
                  <a:pt x="19556" y="21140"/>
                </a:cubicBezTo>
                <a:cubicBezTo>
                  <a:pt x="21039" y="19933"/>
                  <a:pt x="21561" y="9251"/>
                  <a:pt x="20402" y="3836"/>
                </a:cubicBezTo>
                <a:cubicBezTo>
                  <a:pt x="20193" y="2864"/>
                  <a:pt x="19726" y="1735"/>
                  <a:pt x="19414" y="1453"/>
                </a:cubicBezTo>
                <a:cubicBezTo>
                  <a:pt x="18448" y="579"/>
                  <a:pt x="15051" y="82"/>
                  <a:pt x="11436" y="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37" name="FG FG" descr="FG F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02317">
            <a:off x="8104825" y="3204676"/>
            <a:ext cx="280148" cy="27002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38" name="FG FG" descr="FG F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21575746">
            <a:off x="-472490" y="4623397"/>
            <a:ext cx="280148" cy="27981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539" name="Configuration/phase space describing system's coordinates and moments: 𝑥 ∈ ℛ𝒹…"/>
          <p:cNvSpPr txBox="1"/>
          <p:nvPr/>
        </p:nvSpPr>
        <p:spPr>
          <a:xfrm>
            <a:off x="257923" y="1712665"/>
            <a:ext cx="2180069" cy="336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05376" indent="-205376" defTabSz="321457" hangingPunct="0">
              <a:lnSpc>
                <a:spcPct val="110000"/>
              </a:lnSpc>
              <a:spcBef>
                <a:spcPts val="1266"/>
              </a:spcBef>
              <a:buSzPct val="40000"/>
              <a:buBlip>
                <a:blip r:embed="rId11"/>
              </a:buBlip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Configuration/phase space</a:t>
            </a: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 describing system's coordinates and moments:</a:t>
            </a:r>
            <a:b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</a:b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𝑥 ∈ </a:t>
            </a:r>
            <a:r>
              <a:rPr sz="1687" kern="0" dirty="0" err="1">
                <a:solidFill>
                  <a:srgbClr val="000000"/>
                </a:solidFill>
                <a:latin typeface="Helvetica"/>
                <a:sym typeface="Helvetica"/>
              </a:rPr>
              <a:t>ℛ</a:t>
            </a:r>
            <a:r>
              <a:rPr sz="1687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𝒹</a:t>
            </a: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 </a:t>
            </a:r>
          </a:p>
          <a:p>
            <a:pPr marL="205376" indent="-205376" defTabSz="321457" hangingPunct="0">
              <a:lnSpc>
                <a:spcPct val="110000"/>
              </a:lnSpc>
              <a:spcBef>
                <a:spcPts val="1266"/>
              </a:spcBef>
              <a:buSzPct val="40000"/>
              <a:buBlip>
                <a:blip r:embed="rId11"/>
              </a:buBlip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Dimensionality reduction by</a:t>
            </a:r>
            <a:b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</a:b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coarse-graining: </a:t>
            </a:r>
            <a:b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</a:b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~10</a:t>
            </a:r>
            <a:r>
              <a:rPr sz="1687" b="1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8</a:t>
            </a: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 atoms → ~10</a:t>
            </a:r>
            <a:r>
              <a:rPr sz="1687" b="1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4</a:t>
            </a: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 particles </a:t>
            </a:r>
          </a:p>
        </p:txBody>
      </p:sp>
      <p:sp>
        <p:nvSpPr>
          <p:cNvPr id="1540" name="Scaffold:"/>
          <p:cNvSpPr txBox="1"/>
          <p:nvPr/>
        </p:nvSpPr>
        <p:spPr>
          <a:xfrm>
            <a:off x="3394559" y="1748643"/>
            <a:ext cx="1986124" cy="496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2100" b="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ctr" defTabSz="321457" hangingPunct="0"/>
            <a:r>
              <a:rPr sz="1477" kern="0">
                <a:solidFill>
                  <a:srgbClr val="000000"/>
                </a:solidFill>
              </a:rPr>
              <a:t>Scaffold:</a:t>
            </a:r>
          </a:p>
        </p:txBody>
      </p:sp>
      <p:sp>
        <p:nvSpPr>
          <p:cNvPr id="1541" name="Timney*, Raveh* et al., 2016, Journal of Cell Biology…"/>
          <p:cNvSpPr txBox="1"/>
          <p:nvPr/>
        </p:nvSpPr>
        <p:spPr>
          <a:xfrm>
            <a:off x="6156022" y="5856825"/>
            <a:ext cx="3008727" cy="113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Timney*, </a:t>
            </a:r>
            <a:r>
              <a:rPr sz="984" b="1" kern="0">
                <a:solidFill>
                  <a:srgbClr val="000000"/>
                </a:solidFill>
                <a:latin typeface="Helvetica"/>
                <a:sym typeface="Helvetica"/>
              </a:rPr>
              <a:t>Raveh*</a:t>
            </a: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 et al., 2016, Journal of Cell Biology</a:t>
            </a:r>
          </a:p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Kim et al., Nature 2018</a:t>
            </a:r>
          </a:p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b="1" kern="0">
                <a:solidFill>
                  <a:srgbClr val="000000"/>
                </a:solidFill>
                <a:latin typeface="Helvetica"/>
                <a:sym typeface="Helvetica"/>
              </a:rPr>
              <a:t>Raveh</a:t>
            </a: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 et al. 2019, manuscript in preparation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Rounded Rectangle"/>
          <p:cNvSpPr/>
          <p:nvPr/>
        </p:nvSpPr>
        <p:spPr>
          <a:xfrm>
            <a:off x="2554977" y="1550566"/>
            <a:ext cx="6381565" cy="3617172"/>
          </a:xfrm>
          <a:prstGeom prst="roundRect">
            <a:avLst>
              <a:gd name="adj" fmla="val 3703"/>
            </a:avLst>
          </a:prstGeom>
          <a:gradFill>
            <a:gsLst>
              <a:gs pos="0">
                <a:srgbClr val="D6D6D6"/>
              </a:gs>
              <a:gs pos="100000">
                <a:srgbClr val="EBEBEB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504" name="Line Shape" descr="Line Shap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499785">
            <a:off x="7377028" y="1696509"/>
            <a:ext cx="634047" cy="273348"/>
          </a:xfrm>
          <a:prstGeom prst="rect">
            <a:avLst/>
          </a:prstGeom>
        </p:spPr>
      </p:pic>
      <p:sp>
        <p:nvSpPr>
          <p:cNvPr id="1508" name="a. Representation of system’s par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a. Representation of system’s parts</a:t>
            </a:r>
          </a:p>
          <a:p>
            <a:r>
              <a:rPr dirty="0"/>
              <a:t>embedded in a high-dimensional configuration space</a:t>
            </a:r>
          </a:p>
        </p:txBody>
      </p:sp>
      <p:sp>
        <p:nvSpPr>
          <p:cNvPr id="1512" name="FG repeats:"/>
          <p:cNvSpPr txBox="1"/>
          <p:nvPr/>
        </p:nvSpPr>
        <p:spPr>
          <a:xfrm>
            <a:off x="5381218" y="1572532"/>
            <a:ext cx="1986124" cy="496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2100" b="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ctr" defTabSz="321457" hangingPunct="0"/>
            <a:r>
              <a:rPr lang="en-US" sz="1477" kern="0" dirty="0">
                <a:solidFill>
                  <a:srgbClr val="000000"/>
                </a:solidFill>
              </a:rPr>
              <a:t>The strings of beads</a:t>
            </a:r>
            <a:br>
              <a:rPr lang="en-US" sz="1477" kern="0" dirty="0">
                <a:solidFill>
                  <a:srgbClr val="000000"/>
                </a:solidFill>
              </a:rPr>
            </a:br>
            <a:r>
              <a:rPr lang="en-US" sz="1477" kern="0" dirty="0">
                <a:solidFill>
                  <a:srgbClr val="000000"/>
                </a:solidFill>
              </a:rPr>
              <a:t> model</a:t>
            </a:r>
            <a:endParaRPr sz="1477" kern="0" dirty="0">
              <a:solidFill>
                <a:srgbClr val="000000"/>
              </a:solidFill>
            </a:endParaRPr>
          </a:p>
        </p:txBody>
      </p:sp>
      <p:pic>
        <p:nvPicPr>
          <p:cNvPr id="1515" name="Line Shape" descr="Line Shap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499785">
            <a:off x="7865055" y="1729588"/>
            <a:ext cx="671426" cy="273348"/>
          </a:xfrm>
          <a:prstGeom prst="rect">
            <a:avLst/>
          </a:prstGeom>
        </p:spPr>
      </p:pic>
      <p:pic>
        <p:nvPicPr>
          <p:cNvPr id="1517" name="FG FG" descr="FG F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317">
            <a:off x="7108987" y="1678737"/>
            <a:ext cx="280148" cy="270022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18" name="FG FG" descr="FG F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575746">
            <a:off x="8442043" y="1726180"/>
            <a:ext cx="280148" cy="27980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19" name="FG FG" descr="FG F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21575746">
            <a:off x="7693532" y="1726176"/>
            <a:ext cx="280148" cy="27981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38" name="FG FG" descr="FG F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21575746">
            <a:off x="-472490" y="4623397"/>
            <a:ext cx="280148" cy="27981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539" name="Configuration/phase space describing system's coordinates and moments: 𝑥 ∈ ℛ𝒹…"/>
          <p:cNvSpPr txBox="1"/>
          <p:nvPr/>
        </p:nvSpPr>
        <p:spPr>
          <a:xfrm>
            <a:off x="257923" y="1712665"/>
            <a:ext cx="2180069" cy="336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05376" indent="-205376" defTabSz="321457" hangingPunct="0">
              <a:lnSpc>
                <a:spcPct val="110000"/>
              </a:lnSpc>
              <a:spcBef>
                <a:spcPts val="1266"/>
              </a:spcBef>
              <a:buSzPct val="40000"/>
              <a:buBlip>
                <a:blip r:embed="rId7"/>
              </a:buBlip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Configuration/phase space</a:t>
            </a: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 describing system's coordinates and moments:</a:t>
            </a:r>
            <a:b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</a:b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𝑥 ∈ </a:t>
            </a:r>
            <a:r>
              <a:rPr sz="1687" kern="0" dirty="0" err="1">
                <a:solidFill>
                  <a:srgbClr val="000000"/>
                </a:solidFill>
                <a:latin typeface="Helvetica"/>
                <a:sym typeface="Helvetica"/>
              </a:rPr>
              <a:t>ℛ</a:t>
            </a:r>
            <a:r>
              <a:rPr sz="1687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𝒹</a:t>
            </a: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 </a:t>
            </a:r>
          </a:p>
          <a:p>
            <a:pPr marL="205376" indent="-205376" defTabSz="321457" hangingPunct="0">
              <a:lnSpc>
                <a:spcPct val="110000"/>
              </a:lnSpc>
              <a:spcBef>
                <a:spcPts val="1266"/>
              </a:spcBef>
              <a:buSzPct val="40000"/>
              <a:buBlip>
                <a:blip r:embed="rId7"/>
              </a:buBlip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Dimensionality reduction by</a:t>
            </a:r>
            <a:b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</a:b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coarse-graining: </a:t>
            </a:r>
            <a:b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</a:b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~10</a:t>
            </a:r>
            <a:r>
              <a:rPr sz="1687" b="1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8</a:t>
            </a: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 atoms → ~10</a:t>
            </a:r>
            <a:r>
              <a:rPr sz="1687" b="1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4</a:t>
            </a: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 particles </a:t>
            </a:r>
          </a:p>
        </p:txBody>
      </p:sp>
      <p:sp>
        <p:nvSpPr>
          <p:cNvPr id="1541" name="Timney*, Raveh* et al., 2016, Journal of Cell Biology…"/>
          <p:cNvSpPr txBox="1"/>
          <p:nvPr/>
        </p:nvSpPr>
        <p:spPr>
          <a:xfrm>
            <a:off x="6156022" y="5856825"/>
            <a:ext cx="3008727" cy="113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Timney*, </a:t>
            </a:r>
            <a:r>
              <a:rPr sz="984" b="1" kern="0">
                <a:solidFill>
                  <a:srgbClr val="000000"/>
                </a:solidFill>
                <a:latin typeface="Helvetica"/>
                <a:sym typeface="Helvetica"/>
              </a:rPr>
              <a:t>Raveh*</a:t>
            </a: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 et al., 2016, Journal of Cell Biology</a:t>
            </a:r>
          </a:p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Kim et al., Nature 2018</a:t>
            </a:r>
          </a:p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b="1" kern="0">
                <a:solidFill>
                  <a:srgbClr val="000000"/>
                </a:solidFill>
                <a:latin typeface="Helvetica"/>
                <a:sym typeface="Helvetica"/>
              </a:rPr>
              <a:t>Raveh</a:t>
            </a: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 et al. 2019, manuscript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76701390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Rounded Rectangle"/>
          <p:cNvSpPr/>
          <p:nvPr/>
        </p:nvSpPr>
        <p:spPr>
          <a:xfrm>
            <a:off x="2554977" y="1550566"/>
            <a:ext cx="6381565" cy="3617172"/>
          </a:xfrm>
          <a:prstGeom prst="roundRect">
            <a:avLst>
              <a:gd name="adj" fmla="val 3703"/>
            </a:avLst>
          </a:prstGeom>
          <a:gradFill>
            <a:gsLst>
              <a:gs pos="0">
                <a:srgbClr val="D6D6D6"/>
              </a:gs>
              <a:gs pos="100000">
                <a:srgbClr val="EBEBEB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504" name="Line Shape" descr="Line Shap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499785">
            <a:off x="7377028" y="1696509"/>
            <a:ext cx="634047" cy="273348"/>
          </a:xfrm>
          <a:prstGeom prst="rect">
            <a:avLst/>
          </a:prstGeom>
        </p:spPr>
      </p:pic>
      <p:sp>
        <p:nvSpPr>
          <p:cNvPr id="1508" name="a. Representation of system’s par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a. Representation of system’s parts</a:t>
            </a:r>
          </a:p>
          <a:p>
            <a:r>
              <a:rPr dirty="0"/>
              <a:t>embedded in a high-dimensional configuration space</a:t>
            </a:r>
          </a:p>
        </p:txBody>
      </p:sp>
      <p:sp>
        <p:nvSpPr>
          <p:cNvPr id="1512" name="FG repeats:"/>
          <p:cNvSpPr txBox="1"/>
          <p:nvPr/>
        </p:nvSpPr>
        <p:spPr>
          <a:xfrm>
            <a:off x="5381218" y="1572532"/>
            <a:ext cx="1986124" cy="496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2100" b="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ctr" defTabSz="321457" hangingPunct="0"/>
            <a:r>
              <a:rPr lang="en-US" sz="1477" kern="0" dirty="0">
                <a:solidFill>
                  <a:srgbClr val="000000"/>
                </a:solidFill>
              </a:rPr>
              <a:t>The strings of beads</a:t>
            </a:r>
            <a:br>
              <a:rPr lang="en-US" sz="1477" kern="0" dirty="0">
                <a:solidFill>
                  <a:srgbClr val="000000"/>
                </a:solidFill>
              </a:rPr>
            </a:br>
            <a:r>
              <a:rPr lang="en-US" sz="1477" kern="0" dirty="0">
                <a:solidFill>
                  <a:srgbClr val="000000"/>
                </a:solidFill>
              </a:rPr>
              <a:t> model</a:t>
            </a:r>
            <a:endParaRPr sz="1477" kern="0" dirty="0">
              <a:solidFill>
                <a:srgbClr val="000000"/>
              </a:solidFill>
            </a:endParaRPr>
          </a:p>
        </p:txBody>
      </p:sp>
      <p:pic>
        <p:nvPicPr>
          <p:cNvPr id="1515" name="Line Shape" descr="Line Shap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499785">
            <a:off x="7865055" y="1729588"/>
            <a:ext cx="671426" cy="273348"/>
          </a:xfrm>
          <a:prstGeom prst="rect">
            <a:avLst/>
          </a:prstGeom>
        </p:spPr>
      </p:pic>
      <p:pic>
        <p:nvPicPr>
          <p:cNvPr id="1517" name="FG FG" descr="FG F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317">
            <a:off x="7108987" y="1678737"/>
            <a:ext cx="280148" cy="270022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18" name="FG FG" descr="FG F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575746">
            <a:off x="8442043" y="1726180"/>
            <a:ext cx="280148" cy="27980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19" name="FG FG" descr="FG F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21575746">
            <a:off x="7693532" y="1726176"/>
            <a:ext cx="280148" cy="27981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38" name="FG FG" descr="FG F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21575746">
            <a:off x="-472490" y="4623397"/>
            <a:ext cx="280148" cy="27981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539" name="Configuration/phase space describing system's coordinates and moments: 𝑥 ∈ ℛ𝒹…"/>
          <p:cNvSpPr txBox="1"/>
          <p:nvPr/>
        </p:nvSpPr>
        <p:spPr>
          <a:xfrm>
            <a:off x="257923" y="1712665"/>
            <a:ext cx="2180069" cy="336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05376" indent="-205376" defTabSz="321457" hangingPunct="0">
              <a:lnSpc>
                <a:spcPct val="110000"/>
              </a:lnSpc>
              <a:spcBef>
                <a:spcPts val="1266"/>
              </a:spcBef>
              <a:buSzPct val="40000"/>
              <a:buBlip>
                <a:blip r:embed="rId7"/>
              </a:buBlip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Configuration/phase space</a:t>
            </a: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 describing system's coordinates and moments:</a:t>
            </a:r>
            <a:b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</a:b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𝑥 ∈ </a:t>
            </a:r>
            <a:r>
              <a:rPr sz="1687" kern="0" dirty="0" err="1">
                <a:solidFill>
                  <a:srgbClr val="000000"/>
                </a:solidFill>
                <a:latin typeface="Helvetica"/>
                <a:sym typeface="Helvetica"/>
              </a:rPr>
              <a:t>ℛ</a:t>
            </a:r>
            <a:r>
              <a:rPr sz="1687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𝒹</a:t>
            </a: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 </a:t>
            </a:r>
          </a:p>
          <a:p>
            <a:pPr marL="205376" indent="-205376" defTabSz="321457" hangingPunct="0">
              <a:lnSpc>
                <a:spcPct val="110000"/>
              </a:lnSpc>
              <a:spcBef>
                <a:spcPts val="1266"/>
              </a:spcBef>
              <a:buSzPct val="40000"/>
              <a:buBlip>
                <a:blip r:embed="rId7"/>
              </a:buBlip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Dimensionality reduction by</a:t>
            </a:r>
            <a:b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</a:b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coarse-graining: </a:t>
            </a:r>
            <a:b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</a:b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~10</a:t>
            </a:r>
            <a:r>
              <a:rPr sz="1687" b="1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8</a:t>
            </a: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 atoms → ~10</a:t>
            </a:r>
            <a:r>
              <a:rPr sz="1687" b="1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4</a:t>
            </a: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 particles </a:t>
            </a:r>
          </a:p>
        </p:txBody>
      </p:sp>
      <p:sp>
        <p:nvSpPr>
          <p:cNvPr id="1541" name="Timney*, Raveh* et al., 2016, Journal of Cell Biology…"/>
          <p:cNvSpPr txBox="1"/>
          <p:nvPr/>
        </p:nvSpPr>
        <p:spPr>
          <a:xfrm>
            <a:off x="6156022" y="5856825"/>
            <a:ext cx="3008727" cy="113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Timney*, </a:t>
            </a:r>
            <a:r>
              <a:rPr sz="984" b="1" kern="0">
                <a:solidFill>
                  <a:srgbClr val="000000"/>
                </a:solidFill>
                <a:latin typeface="Helvetica"/>
                <a:sym typeface="Helvetica"/>
              </a:rPr>
              <a:t>Raveh*</a:t>
            </a: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 et al., 2016, Journal of Cell Biology</a:t>
            </a:r>
          </a:p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Kim et al., Nature 2018</a:t>
            </a:r>
          </a:p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b="1" kern="0">
                <a:solidFill>
                  <a:srgbClr val="000000"/>
                </a:solidFill>
                <a:latin typeface="Helvetica"/>
                <a:sym typeface="Helvetica"/>
              </a:rPr>
              <a:t>Raveh</a:t>
            </a: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 et al. 2019, manuscript in preparation</a:t>
            </a:r>
          </a:p>
        </p:txBody>
      </p:sp>
      <p:pic>
        <p:nvPicPr>
          <p:cNvPr id="1026" name="Picture 2" descr="Conformational dynamics of intrinsically disordered proteins - HITS gGmbH">
            <a:extLst>
              <a:ext uri="{FF2B5EF4-FFF2-40B4-BE49-F238E27FC236}">
                <a16:creationId xmlns:a16="http://schemas.microsoft.com/office/drawing/2014/main" id="{42670892-4D5D-EB41-B721-32B065820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273" y="2804755"/>
            <a:ext cx="3498095" cy="21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FG FG" descr="FG FG">
            <a:extLst>
              <a:ext uri="{FF2B5EF4-FFF2-40B4-BE49-F238E27FC236}">
                <a16:creationId xmlns:a16="http://schemas.microsoft.com/office/drawing/2014/main" id="{F6F7187A-7A67-E24C-B2B8-371505F1E0A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317">
            <a:off x="3273679" y="3725245"/>
            <a:ext cx="280148" cy="270022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90006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Rounded Rectangle"/>
          <p:cNvSpPr/>
          <p:nvPr/>
        </p:nvSpPr>
        <p:spPr>
          <a:xfrm>
            <a:off x="2554977" y="1550566"/>
            <a:ext cx="6381565" cy="3617172"/>
          </a:xfrm>
          <a:prstGeom prst="roundRect">
            <a:avLst>
              <a:gd name="adj" fmla="val 3703"/>
            </a:avLst>
          </a:prstGeom>
          <a:gradFill>
            <a:gsLst>
              <a:gs pos="0">
                <a:srgbClr val="D6D6D6"/>
              </a:gs>
              <a:gs pos="100000">
                <a:srgbClr val="EBEBEB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algn="ctr" defTabSz="410751" hangingPunct="0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504" name="Line Shape" descr="Line Shap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499785">
            <a:off x="7377028" y="1696509"/>
            <a:ext cx="634047" cy="273348"/>
          </a:xfrm>
          <a:prstGeom prst="rect">
            <a:avLst/>
          </a:prstGeom>
        </p:spPr>
      </p:pic>
      <p:sp>
        <p:nvSpPr>
          <p:cNvPr id="1508" name="a. Representation of system’s par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a. Representation of system’s parts</a:t>
            </a:r>
          </a:p>
          <a:p>
            <a:r>
              <a:rPr dirty="0"/>
              <a:t>embedded in a high-dimensional configuration space</a:t>
            </a:r>
          </a:p>
        </p:txBody>
      </p:sp>
      <p:sp>
        <p:nvSpPr>
          <p:cNvPr id="1512" name="FG repeats:"/>
          <p:cNvSpPr txBox="1"/>
          <p:nvPr/>
        </p:nvSpPr>
        <p:spPr>
          <a:xfrm>
            <a:off x="5381218" y="1572532"/>
            <a:ext cx="1986124" cy="496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2100" b="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ctr" defTabSz="321457" hangingPunct="0"/>
            <a:r>
              <a:rPr lang="en-US" sz="1477" kern="0" dirty="0">
                <a:solidFill>
                  <a:srgbClr val="000000"/>
                </a:solidFill>
              </a:rPr>
              <a:t>The strings of beads</a:t>
            </a:r>
            <a:br>
              <a:rPr lang="en-US" sz="1477" kern="0" dirty="0">
                <a:solidFill>
                  <a:srgbClr val="000000"/>
                </a:solidFill>
              </a:rPr>
            </a:br>
            <a:r>
              <a:rPr lang="en-US" sz="1477" kern="0" dirty="0">
                <a:solidFill>
                  <a:srgbClr val="000000"/>
                </a:solidFill>
              </a:rPr>
              <a:t> model</a:t>
            </a:r>
            <a:endParaRPr sz="1477" kern="0" dirty="0">
              <a:solidFill>
                <a:srgbClr val="000000"/>
              </a:solidFill>
            </a:endParaRPr>
          </a:p>
        </p:txBody>
      </p:sp>
      <p:pic>
        <p:nvPicPr>
          <p:cNvPr id="1515" name="Line Shape" descr="Line Shap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499785">
            <a:off x="7865055" y="1729588"/>
            <a:ext cx="671426" cy="273348"/>
          </a:xfrm>
          <a:prstGeom prst="rect">
            <a:avLst/>
          </a:prstGeom>
        </p:spPr>
      </p:pic>
      <p:pic>
        <p:nvPicPr>
          <p:cNvPr id="1517" name="FG FG" descr="FG F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2317">
            <a:off x="7108987" y="1678737"/>
            <a:ext cx="280148" cy="270022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18" name="FG FG" descr="FG F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575746">
            <a:off x="8442043" y="1726180"/>
            <a:ext cx="280148" cy="27980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19" name="FG FG" descr="FG F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21575746">
            <a:off x="7693532" y="1726176"/>
            <a:ext cx="280148" cy="27981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38" name="FG FG" descr="FG F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21575746">
            <a:off x="-472490" y="4623397"/>
            <a:ext cx="280148" cy="27981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539" name="Configuration/phase space describing system's coordinates and moments: 𝑥 ∈ ℛ𝒹…"/>
          <p:cNvSpPr txBox="1"/>
          <p:nvPr/>
        </p:nvSpPr>
        <p:spPr>
          <a:xfrm>
            <a:off x="257923" y="1712665"/>
            <a:ext cx="2180069" cy="3368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205376" indent="-205376" defTabSz="321457" hangingPunct="0">
              <a:lnSpc>
                <a:spcPct val="110000"/>
              </a:lnSpc>
              <a:spcBef>
                <a:spcPts val="1266"/>
              </a:spcBef>
              <a:buSzPct val="40000"/>
              <a:buBlip>
                <a:blip r:embed="rId7"/>
              </a:buBlip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Configuration/phase space</a:t>
            </a: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 describing system's coordinates and moments:</a:t>
            </a:r>
            <a:b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</a:b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𝑥 ∈ </a:t>
            </a:r>
            <a:r>
              <a:rPr sz="1687" kern="0" dirty="0" err="1">
                <a:solidFill>
                  <a:srgbClr val="000000"/>
                </a:solidFill>
                <a:latin typeface="Helvetica"/>
                <a:sym typeface="Helvetica"/>
              </a:rPr>
              <a:t>ℛ</a:t>
            </a:r>
            <a:r>
              <a:rPr sz="1687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𝒹</a:t>
            </a:r>
            <a:r>
              <a:rPr sz="1687" kern="0" dirty="0">
                <a:solidFill>
                  <a:srgbClr val="000000"/>
                </a:solidFill>
                <a:latin typeface="Helvetica"/>
                <a:sym typeface="Helvetica"/>
              </a:rPr>
              <a:t> </a:t>
            </a:r>
          </a:p>
          <a:p>
            <a:pPr marL="205376" indent="-205376" defTabSz="321457" hangingPunct="0">
              <a:lnSpc>
                <a:spcPct val="110000"/>
              </a:lnSpc>
              <a:spcBef>
                <a:spcPts val="1266"/>
              </a:spcBef>
              <a:buSzPct val="40000"/>
              <a:buBlip>
                <a:blip r:embed="rId7"/>
              </a:buBlip>
              <a:defRPr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Dimensionality reduction by</a:t>
            </a:r>
            <a:b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</a:br>
            <a: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  <a:t>coarse-graining: </a:t>
            </a:r>
            <a:br>
              <a:rPr sz="1687" kern="0" dirty="0">
                <a:solidFill>
                  <a:srgbClr val="941100"/>
                </a:solidFill>
                <a:latin typeface="Helvetica"/>
                <a:sym typeface="Helvetica"/>
              </a:rPr>
            </a:b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~10</a:t>
            </a:r>
            <a:r>
              <a:rPr sz="1687" b="1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8</a:t>
            </a: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 atoms → ~10</a:t>
            </a:r>
            <a:r>
              <a:rPr sz="1687" b="1" kern="0" baseline="31999" dirty="0">
                <a:solidFill>
                  <a:srgbClr val="000000"/>
                </a:solidFill>
                <a:latin typeface="Helvetica"/>
                <a:sym typeface="Helvetica"/>
              </a:rPr>
              <a:t>4</a:t>
            </a:r>
            <a:r>
              <a:rPr sz="1687" b="1" kern="0" dirty="0">
                <a:solidFill>
                  <a:srgbClr val="000000"/>
                </a:solidFill>
                <a:latin typeface="Helvetica"/>
                <a:sym typeface="Helvetica"/>
              </a:rPr>
              <a:t> particles </a:t>
            </a:r>
          </a:p>
        </p:txBody>
      </p:sp>
      <p:sp>
        <p:nvSpPr>
          <p:cNvPr id="1541" name="Timney*, Raveh* et al., 2016, Journal of Cell Biology…"/>
          <p:cNvSpPr txBox="1"/>
          <p:nvPr/>
        </p:nvSpPr>
        <p:spPr>
          <a:xfrm>
            <a:off x="6156022" y="5856825"/>
            <a:ext cx="3008727" cy="113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Timney*, </a:t>
            </a:r>
            <a:r>
              <a:rPr sz="984" b="1" kern="0">
                <a:solidFill>
                  <a:srgbClr val="000000"/>
                </a:solidFill>
                <a:latin typeface="Helvetica"/>
                <a:sym typeface="Helvetica"/>
              </a:rPr>
              <a:t>Raveh*</a:t>
            </a: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 et al., 2016, Journal of Cell Biology</a:t>
            </a:r>
          </a:p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Kim et al., Nature 2018</a:t>
            </a:r>
          </a:p>
          <a:p>
            <a:pPr defTabSz="321457" hangingPunct="0">
              <a:lnSpc>
                <a:spcPct val="80000"/>
              </a:lnSpc>
              <a:defRPr sz="1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984" b="1" kern="0">
                <a:solidFill>
                  <a:srgbClr val="000000"/>
                </a:solidFill>
                <a:latin typeface="Helvetica"/>
                <a:sym typeface="Helvetica"/>
              </a:rPr>
              <a:t>Raveh</a:t>
            </a:r>
            <a:r>
              <a:rPr sz="984" kern="0">
                <a:solidFill>
                  <a:srgbClr val="000000"/>
                </a:solidFill>
                <a:latin typeface="Helvetica"/>
                <a:sym typeface="Helvetica"/>
              </a:rPr>
              <a:t> et al. 2019, manuscript in preparation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084C13-2078-D945-9D09-70A9532D1C96}"/>
              </a:ext>
            </a:extLst>
          </p:cNvPr>
          <p:cNvGrpSpPr/>
          <p:nvPr/>
        </p:nvGrpSpPr>
        <p:grpSpPr>
          <a:xfrm>
            <a:off x="3350215" y="2123297"/>
            <a:ext cx="4791088" cy="2891288"/>
            <a:chOff x="2887273" y="2804755"/>
            <a:chExt cx="3498095" cy="2111003"/>
          </a:xfrm>
        </p:grpSpPr>
        <p:pic>
          <p:nvPicPr>
            <p:cNvPr id="1026" name="Picture 2" descr="Conformational dynamics of intrinsically disordered proteins - HITS gGmbH">
              <a:extLst>
                <a:ext uri="{FF2B5EF4-FFF2-40B4-BE49-F238E27FC236}">
                  <a16:creationId xmlns:a16="http://schemas.microsoft.com/office/drawing/2014/main" id="{42670892-4D5D-EB41-B721-32B0658204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7273" y="2804755"/>
              <a:ext cx="3498095" cy="2111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FG FG" descr="FG FG">
              <a:extLst>
                <a:ext uri="{FF2B5EF4-FFF2-40B4-BE49-F238E27FC236}">
                  <a16:creationId xmlns:a16="http://schemas.microsoft.com/office/drawing/2014/main" id="{F6F7187A-7A67-E24C-B2B8-371505F1E0A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alphaModFix amt="48000"/>
            </a:blip>
            <a:stretch>
              <a:fillRect/>
            </a:stretch>
          </p:blipFill>
          <p:spPr>
            <a:xfrm rot="202317">
              <a:off x="3279132" y="3360718"/>
              <a:ext cx="664824" cy="640794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5" name="FG FG" descr="FG FG">
              <a:extLst>
                <a:ext uri="{FF2B5EF4-FFF2-40B4-BE49-F238E27FC236}">
                  <a16:creationId xmlns:a16="http://schemas.microsoft.com/office/drawing/2014/main" id="{2AF8D147-336B-1F47-8AE2-75D15DE0FA5B}"/>
                </a:ext>
              </a:extLst>
            </p:cNvPr>
            <p:cNvPicPr>
              <a:picLocks/>
            </p:cNvPicPr>
            <p:nvPr/>
          </p:nvPicPr>
          <p:blipFill>
            <a:blip r:embed="rId4">
              <a:alphaModFix amt="41000"/>
            </a:blip>
            <a:stretch>
              <a:fillRect/>
            </a:stretch>
          </p:blipFill>
          <p:spPr>
            <a:xfrm rot="202317">
              <a:off x="4003403" y="2823752"/>
              <a:ext cx="664824" cy="640794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6" name="FG FG" descr="FG FG">
              <a:extLst>
                <a:ext uri="{FF2B5EF4-FFF2-40B4-BE49-F238E27FC236}">
                  <a16:creationId xmlns:a16="http://schemas.microsoft.com/office/drawing/2014/main" id="{D018B169-3858-2D44-89FE-9815E045B194}"/>
                </a:ext>
              </a:extLst>
            </p:cNvPr>
            <p:cNvPicPr>
              <a:picLocks/>
            </p:cNvPicPr>
            <p:nvPr/>
          </p:nvPicPr>
          <p:blipFill>
            <a:blip r:embed="rId4">
              <a:alphaModFix amt="62000"/>
            </a:blip>
            <a:stretch>
              <a:fillRect/>
            </a:stretch>
          </p:blipFill>
          <p:spPr>
            <a:xfrm rot="202317">
              <a:off x="4003404" y="3539859"/>
              <a:ext cx="664824" cy="640794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" name="FG FG" descr="FG FG">
              <a:extLst>
                <a:ext uri="{FF2B5EF4-FFF2-40B4-BE49-F238E27FC236}">
                  <a16:creationId xmlns:a16="http://schemas.microsoft.com/office/drawing/2014/main" id="{C0E830F2-7388-5F43-BDA1-04B164EBFBB6}"/>
                </a:ext>
              </a:extLst>
            </p:cNvPr>
            <p:cNvPicPr>
              <a:picLocks/>
            </p:cNvPicPr>
            <p:nvPr/>
          </p:nvPicPr>
          <p:blipFill>
            <a:blip r:embed="rId4">
              <a:alphaModFix amt="53000"/>
            </a:blip>
            <a:stretch>
              <a:fillRect/>
            </a:stretch>
          </p:blipFill>
          <p:spPr>
            <a:xfrm rot="202317">
              <a:off x="4303907" y="4255965"/>
              <a:ext cx="664824" cy="640794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8" name="FG FG" descr="FG FG">
              <a:extLst>
                <a:ext uri="{FF2B5EF4-FFF2-40B4-BE49-F238E27FC236}">
                  <a16:creationId xmlns:a16="http://schemas.microsoft.com/office/drawing/2014/main" id="{7C98EDC5-4FFF-744C-B18F-6269A0FFA89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alphaModFix amt="56000"/>
            </a:blip>
            <a:stretch>
              <a:fillRect/>
            </a:stretch>
          </p:blipFill>
          <p:spPr>
            <a:xfrm rot="202317">
              <a:off x="4929908" y="3900193"/>
              <a:ext cx="664824" cy="640794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9" name="FG FG" descr="FG FG">
              <a:extLst>
                <a:ext uri="{FF2B5EF4-FFF2-40B4-BE49-F238E27FC236}">
                  <a16:creationId xmlns:a16="http://schemas.microsoft.com/office/drawing/2014/main" id="{431267B8-B2C7-D144-9C10-392F7AE6AB0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alphaModFix amt="64000"/>
            </a:blip>
            <a:stretch>
              <a:fillRect/>
            </a:stretch>
          </p:blipFill>
          <p:spPr>
            <a:xfrm rot="202317">
              <a:off x="5363047" y="3248120"/>
              <a:ext cx="664824" cy="640794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514007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" name="Line Shape" descr="Line Shap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499785">
            <a:off x="-1921753" y="3100662"/>
            <a:ext cx="634046" cy="273347"/>
          </a:xfrm>
          <a:prstGeom prst="rect">
            <a:avLst/>
          </a:prstGeom>
        </p:spPr>
      </p:pic>
      <p:pic>
        <p:nvPicPr>
          <p:cNvPr id="1545" name="Line Shape" descr="Line Shap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499785">
            <a:off x="-836619" y="4626600"/>
            <a:ext cx="634047" cy="273347"/>
          </a:xfrm>
          <a:prstGeom prst="rect">
            <a:avLst/>
          </a:prstGeom>
        </p:spPr>
      </p:pic>
      <p:sp>
        <p:nvSpPr>
          <p:cNvPr id="1547" name="b. Representation of system’s interactions: sum of force vectors acting on system’s parts (parametrized to fit the data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35762" marR="35762" defTabSz="801500">
              <a:defRPr sz="3343">
                <a:effectLst>
                  <a:outerShdw blurRad="33528" dist="33528" dir="2700000" rotWithShape="0">
                    <a:srgbClr val="000000">
                      <a:alpha val="43000"/>
                    </a:srgbClr>
                  </a:outerShdw>
                </a:effectLst>
              </a:defRPr>
            </a:pPr>
            <a:r>
              <a:rPr sz="2000" b="1" dirty="0">
                <a:latin typeface="Helvetica"/>
                <a:ea typeface="Helvetica"/>
                <a:cs typeface="Helvetica"/>
                <a:sym typeface="Helvetica"/>
              </a:rPr>
              <a:t>b. Representation of system’s interactions:</a:t>
            </a:r>
            <a:r>
              <a:rPr sz="2000" dirty="0"/>
              <a:t> sum of force vectors acting on system’s parts (parametrized to fit the data)</a:t>
            </a:r>
          </a:p>
        </p:txBody>
      </p:sp>
      <p:grpSp>
        <p:nvGrpSpPr>
          <p:cNvPr id="1550" name="Group"/>
          <p:cNvGrpSpPr/>
          <p:nvPr/>
        </p:nvGrpSpPr>
        <p:grpSpPr>
          <a:xfrm>
            <a:off x="-2057769" y="5646400"/>
            <a:ext cx="899313" cy="857801"/>
            <a:chOff x="0" y="0"/>
            <a:chExt cx="1279022" cy="1219982"/>
          </a:xfrm>
        </p:grpSpPr>
        <p:sp>
          <p:nvSpPr>
            <p:cNvPr id="1549" name="Oval"/>
            <p:cNvSpPr/>
            <p:nvPr/>
          </p:nvSpPr>
          <p:spPr>
            <a:xfrm>
              <a:off x="38100" y="38100"/>
              <a:ext cx="1202823" cy="1143783"/>
            </a:xfrm>
            <a:prstGeom prst="ellipse">
              <a:avLst/>
            </a:prstGeom>
            <a:gradFill flip="none" rotWithShape="1">
              <a:gsLst>
                <a:gs pos="0">
                  <a:srgbClr val="011993"/>
                </a:gs>
                <a:gs pos="100000">
                  <a:srgbClr val="0433FF"/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marL="40638" marR="40638" algn="ctr" defTabSz="910796" hangingPunct="0">
                <a:defRPr sz="2100" b="0">
                  <a:solidFill>
                    <a:srgbClr val="FFFFFF"/>
                  </a:solidFill>
                  <a:uFill>
                    <a:solidFill>
                      <a:srgbClr val="000000"/>
                    </a:solidFill>
                  </a:uFill>
                  <a:latin typeface="Arial Narrow"/>
                  <a:ea typeface="Arial Narrow"/>
                  <a:cs typeface="Arial Narrow"/>
                  <a:sym typeface="Arial Narrow"/>
                </a:defRPr>
              </a:pPr>
              <a:endParaRPr sz="1477" ker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Arial Narrow"/>
                <a:cs typeface="Arial Narrow"/>
                <a:sym typeface="Arial Narrow"/>
              </a:endParaRPr>
            </a:p>
          </p:txBody>
        </p:sp>
        <p:pic>
          <p:nvPicPr>
            <p:cNvPr id="1548" name="Oval Oval" descr="Oval Oval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1279024" cy="1219984"/>
            </a:xfrm>
            <a:prstGeom prst="rect">
              <a:avLst/>
            </a:prstGeom>
            <a:effectLst/>
          </p:spPr>
        </p:pic>
      </p:grpSp>
      <p:sp>
        <p:nvSpPr>
          <p:cNvPr id="1551" name="FG Nups:"/>
          <p:cNvSpPr txBox="1"/>
          <p:nvPr/>
        </p:nvSpPr>
        <p:spPr>
          <a:xfrm>
            <a:off x="-3738970" y="2976683"/>
            <a:ext cx="1986124" cy="496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2100" b="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algn="ctr" defTabSz="321457" hangingPunct="0"/>
            <a:r>
              <a:rPr sz="1477" kern="0">
                <a:solidFill>
                  <a:srgbClr val="000000"/>
                </a:solidFill>
              </a:rPr>
              <a:t>FG Nups:</a:t>
            </a:r>
          </a:p>
        </p:txBody>
      </p:sp>
      <p:sp>
        <p:nvSpPr>
          <p:cNvPr id="1552" name="cargo- carrying  NTRs:"/>
          <p:cNvSpPr txBox="1"/>
          <p:nvPr/>
        </p:nvSpPr>
        <p:spPr>
          <a:xfrm>
            <a:off x="-3080929" y="4236501"/>
            <a:ext cx="1439981" cy="754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 hangingPunct="0">
              <a:defRPr sz="2100" b="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  <a:t>cargo-</a:t>
            </a:r>
            <a:b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</a:br>
            <a: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  <a:t>carrying </a:t>
            </a:r>
            <a:b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</a:br>
            <a: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  <a:t>NTRs:</a:t>
            </a:r>
          </a:p>
        </p:txBody>
      </p:sp>
      <p:sp>
        <p:nvSpPr>
          <p:cNvPr id="1553" name="inert proteins:"/>
          <p:cNvSpPr txBox="1"/>
          <p:nvPr/>
        </p:nvSpPr>
        <p:spPr>
          <a:xfrm>
            <a:off x="-3081020" y="5738952"/>
            <a:ext cx="668453" cy="526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 hangingPunct="0">
              <a:defRPr sz="2100" b="0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  <a:t>inert</a:t>
            </a:r>
            <a:b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</a:br>
            <a:r>
              <a:rPr sz="1477" kern="0">
                <a:solidFill>
                  <a:srgbClr val="000000"/>
                </a:solidFill>
                <a:latin typeface="Arial Narrow"/>
                <a:cs typeface="Arial Narrow"/>
                <a:sym typeface="Arial Narrow"/>
              </a:rPr>
              <a:t>proteins:</a:t>
            </a:r>
          </a:p>
        </p:txBody>
      </p:sp>
      <p:pic>
        <p:nvPicPr>
          <p:cNvPr id="1554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499785">
            <a:off x="-1255132" y="3133740"/>
            <a:ext cx="671426" cy="273348"/>
          </a:xfrm>
          <a:prstGeom prst="rect">
            <a:avLst/>
          </a:prstGeom>
        </p:spPr>
      </p:pic>
      <p:pic>
        <p:nvPicPr>
          <p:cNvPr id="1556" name="FG FG" descr="FG F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02317">
            <a:off x="-2100497" y="3082890"/>
            <a:ext cx="280148" cy="27002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57" name="FG FG" descr="FG F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21575746">
            <a:off x="-678144" y="3130332"/>
            <a:ext cx="280148" cy="27980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558" name="FG FG" descr="FG F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21575746">
            <a:off x="-1426655" y="3130327"/>
            <a:ext cx="280148" cy="27981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1574" name="Group"/>
          <p:cNvGrpSpPr/>
          <p:nvPr/>
        </p:nvGrpSpPr>
        <p:grpSpPr>
          <a:xfrm>
            <a:off x="-2049796" y="4307967"/>
            <a:ext cx="1271638" cy="910674"/>
            <a:chOff x="-7623" y="0"/>
            <a:chExt cx="1808550" cy="1295179"/>
          </a:xfrm>
        </p:grpSpPr>
        <p:pic>
          <p:nvPicPr>
            <p:cNvPr id="1559" name="Line Line" descr="Line Line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412024">
              <a:off x="1007666" y="471145"/>
              <a:ext cx="787096" cy="247151"/>
            </a:xfrm>
            <a:prstGeom prst="rect">
              <a:avLst/>
            </a:prstGeom>
            <a:effectLst/>
          </p:spPr>
        </p:pic>
        <p:grpSp>
          <p:nvGrpSpPr>
            <p:cNvPr id="1573" name="Group"/>
            <p:cNvGrpSpPr/>
            <p:nvPr/>
          </p:nvGrpSpPr>
          <p:grpSpPr>
            <a:xfrm>
              <a:off x="-7624" y="-1"/>
              <a:ext cx="1336985" cy="1295181"/>
              <a:chOff x="-7623" y="0"/>
              <a:chExt cx="1336983" cy="1295179"/>
            </a:xfrm>
          </p:grpSpPr>
          <p:grpSp>
            <p:nvGrpSpPr>
              <p:cNvPr id="1563" name="Oval"/>
              <p:cNvGrpSpPr/>
              <p:nvPr/>
            </p:nvGrpSpPr>
            <p:grpSpPr>
              <a:xfrm>
                <a:off x="-7624" y="17075"/>
                <a:ext cx="1270925" cy="1218506"/>
                <a:chOff x="0" y="0"/>
                <a:chExt cx="1270923" cy="1218505"/>
              </a:xfrm>
            </p:grpSpPr>
            <p:sp>
              <p:nvSpPr>
                <p:cNvPr id="1562" name="Oval"/>
                <p:cNvSpPr/>
                <p:nvPr/>
              </p:nvSpPr>
              <p:spPr>
                <a:xfrm>
                  <a:off x="38099" y="38099"/>
                  <a:ext cx="1194725" cy="114230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2600"/>
                    </a:gs>
                    <a:gs pos="100000">
                      <a:srgbClr val="941751"/>
                    </a:gs>
                  </a:gsLst>
                  <a:lin ang="5400000" scaled="0"/>
                </a:gradFill>
                <a:ln>
                  <a:noFill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marL="40638" marR="40638" algn="ctr" defTabSz="910796" hangingPunct="0">
                    <a:defRPr sz="2100" b="0">
                      <a:solidFill>
                        <a:srgbClr val="EBEBEB"/>
                      </a:solidFill>
                      <a:uFill>
                        <a:solidFill>
                          <a:srgbClr val="EBEBEB"/>
                        </a:solidFill>
                      </a:uFill>
                      <a:latin typeface="Arial Narrow"/>
                      <a:ea typeface="Arial Narrow"/>
                      <a:cs typeface="Arial Narrow"/>
                      <a:sym typeface="Arial Narrow"/>
                    </a:defRPr>
                  </a:pPr>
                  <a:endParaRPr sz="1477" kern="0">
                    <a:solidFill>
                      <a:srgbClr val="EBEBEB"/>
                    </a:solidFill>
                    <a:uFill>
                      <a:solidFill>
                        <a:srgbClr val="EBEBEB"/>
                      </a:solidFill>
                    </a:uFill>
                    <a:latin typeface="Arial Narrow"/>
                    <a:cs typeface="Arial Narrow"/>
                    <a:sym typeface="Arial Narrow"/>
                  </a:endParaRPr>
                </a:p>
              </p:txBody>
            </p:sp>
            <p:pic>
              <p:nvPicPr>
                <p:cNvPr id="1561" name="Oval Oval" descr="Oval Oval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1" y="-1"/>
                  <a:ext cx="1270925" cy="1218507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1564" name="Oval"/>
              <p:cNvSpPr/>
              <p:nvPr/>
            </p:nvSpPr>
            <p:spPr>
              <a:xfrm>
                <a:off x="225178" y="91831"/>
                <a:ext cx="128243" cy="119665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65" name="Oval"/>
              <p:cNvSpPr/>
              <p:nvPr/>
            </p:nvSpPr>
            <p:spPr>
              <a:xfrm>
                <a:off x="634907" y="0"/>
                <a:ext cx="128243" cy="119665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66" name="Oval"/>
              <p:cNvSpPr/>
              <p:nvPr/>
            </p:nvSpPr>
            <p:spPr>
              <a:xfrm>
                <a:off x="1016439" y="150644"/>
                <a:ext cx="128243" cy="119666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67" name="Oval"/>
              <p:cNvSpPr/>
              <p:nvPr/>
            </p:nvSpPr>
            <p:spPr>
              <a:xfrm>
                <a:off x="24216" y="849620"/>
                <a:ext cx="128243" cy="119666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68" name="Oval"/>
              <p:cNvSpPr/>
              <p:nvPr/>
            </p:nvSpPr>
            <p:spPr>
              <a:xfrm>
                <a:off x="252957" y="1081218"/>
                <a:ext cx="128243" cy="119665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69" name="Oval"/>
              <p:cNvSpPr/>
              <p:nvPr/>
            </p:nvSpPr>
            <p:spPr>
              <a:xfrm>
                <a:off x="738170" y="1175515"/>
                <a:ext cx="128243" cy="119665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70" name="Oval"/>
              <p:cNvSpPr/>
              <p:nvPr/>
            </p:nvSpPr>
            <p:spPr>
              <a:xfrm>
                <a:off x="1073668" y="960058"/>
                <a:ext cx="128243" cy="119666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71" name="Oval"/>
              <p:cNvSpPr/>
              <p:nvPr/>
            </p:nvSpPr>
            <p:spPr>
              <a:xfrm>
                <a:off x="0" y="572645"/>
                <a:ext cx="128243" cy="119666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sp>
            <p:nvSpPr>
              <p:cNvPr id="1572" name="Oval"/>
              <p:cNvSpPr/>
              <p:nvPr/>
            </p:nvSpPr>
            <p:spPr>
              <a:xfrm>
                <a:off x="1201118" y="524486"/>
                <a:ext cx="128243" cy="119665"/>
              </a:xfrm>
              <a:prstGeom prst="ellipse">
                <a:avLst/>
              </a:prstGeom>
              <a:solidFill>
                <a:srgbClr val="9411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defTabSz="455398" hangingPunct="0">
                  <a:defRPr sz="1600" b="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1125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</p:grpSp>
      </p:grpSp>
      <p:pic>
        <p:nvPicPr>
          <p:cNvPr id="1575" name="FG FG" descr="FG F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02317">
            <a:off x="-1015364" y="4608829"/>
            <a:ext cx="280148" cy="270022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55F8C6-87C3-CC41-A4EF-CFD425DF8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417" y="1568924"/>
            <a:ext cx="7752704" cy="47388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2" name="EnergyLandscape_k_0.png" descr="EnergyLandscape_k_0.png"/>
          <p:cNvPicPr>
            <a:picLocks noChangeAspect="1"/>
          </p:cNvPicPr>
          <p:nvPr/>
        </p:nvPicPr>
        <p:blipFill>
          <a:blip r:embed="rId2"/>
          <a:srcRect l="24876" t="20443" r="20326" b="38363"/>
          <a:stretch>
            <a:fillRect/>
          </a:stretch>
        </p:blipFill>
        <p:spPr>
          <a:xfrm>
            <a:off x="236933" y="1454577"/>
            <a:ext cx="8795656" cy="5063934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pic>
        <p:nvPicPr>
          <p:cNvPr id="1673" name="image44.png" descr="image44.png"/>
          <p:cNvPicPr>
            <a:picLocks/>
          </p:cNvPicPr>
          <p:nvPr/>
        </p:nvPicPr>
        <p:blipFill>
          <a:blip r:embed="rId3"/>
          <a:srcRect l="13483" t="26067" r="15185" b="59191"/>
          <a:stretch>
            <a:fillRect/>
          </a:stretch>
        </p:blipFill>
        <p:spPr>
          <a:xfrm>
            <a:off x="318020" y="1522398"/>
            <a:ext cx="4648952" cy="646168"/>
          </a:xfrm>
          <a:prstGeom prst="rect">
            <a:avLst/>
          </a:prstGeom>
          <a:ln w="38100">
            <a:solidFill>
              <a:srgbClr val="424242"/>
            </a:solidFill>
            <a:miter lim="400000"/>
          </a:ln>
        </p:spPr>
      </p:pic>
      <p:sp>
        <p:nvSpPr>
          <p:cNvPr id="1674" name="Line"/>
          <p:cNvSpPr/>
          <p:nvPr/>
        </p:nvSpPr>
        <p:spPr>
          <a:xfrm flipV="1">
            <a:off x="4898441" y="4864205"/>
            <a:ext cx="1773239" cy="499463"/>
          </a:xfrm>
          <a:prstGeom prst="line">
            <a:avLst/>
          </a:prstGeom>
          <a:ln w="139700">
            <a:solidFill>
              <a:srgbClr val="FF26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1675" name="𝑓(𝑥0)"/>
          <p:cNvSpPr txBox="1"/>
          <p:nvPr/>
        </p:nvSpPr>
        <p:spPr>
          <a:xfrm rot="18576918">
            <a:off x="4983071" y="4457231"/>
            <a:ext cx="741974" cy="30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/>
          <a:p>
            <a:pPr marL="40638" marR="40638" defTabSz="910796" hangingPunct="0">
              <a:defRPr sz="2600" b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828" b="1" kern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cs typeface="Arial Narrow"/>
                <a:sym typeface="Arial Narrow"/>
              </a:rPr>
              <a:t>𝑓</a:t>
            </a:r>
            <a:r>
              <a:rPr sz="1828" kern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cs typeface="Arial Narrow"/>
                <a:sym typeface="Arial Narrow"/>
              </a:rPr>
              <a:t>(</a:t>
            </a:r>
            <a:r>
              <a:rPr sz="1828" b="1" kern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cs typeface="Arial Narrow"/>
                <a:sym typeface="Arial Narrow"/>
              </a:rPr>
              <a:t>𝑥</a:t>
            </a:r>
            <a:r>
              <a:rPr sz="1828" i="1" kern="0" baseline="-5999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cs typeface="Arial Narrow"/>
                <a:sym typeface="Arial Narrow"/>
              </a:rPr>
              <a:t>0</a:t>
            </a:r>
            <a:r>
              <a:rPr sz="1828" kern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cs typeface="Arial Narrow"/>
                <a:sym typeface="Arial Narrow"/>
              </a:rPr>
              <a:t>)</a:t>
            </a:r>
          </a:p>
        </p:txBody>
      </p:sp>
      <p:sp>
        <p:nvSpPr>
          <p:cNvPr id="1676" name="Line"/>
          <p:cNvSpPr/>
          <p:nvPr/>
        </p:nvSpPr>
        <p:spPr>
          <a:xfrm flipH="1" flipV="1">
            <a:off x="4947089" y="5411862"/>
            <a:ext cx="973615" cy="397312"/>
          </a:xfrm>
          <a:prstGeom prst="line">
            <a:avLst/>
          </a:prstGeom>
          <a:ln w="63500">
            <a:solidFill>
              <a:srgbClr val="FF7E79"/>
            </a:solidFill>
            <a:prstDash val="sysDot"/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defTabSz="321457" hangingPunct="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sym typeface="Helvetica"/>
            </a:endParaRPr>
          </a:p>
        </p:txBody>
      </p:sp>
      <p:sp>
        <p:nvSpPr>
          <p:cNvPr id="1677" name="Line"/>
          <p:cNvSpPr/>
          <p:nvPr/>
        </p:nvSpPr>
        <p:spPr>
          <a:xfrm flipH="1">
            <a:off x="4952244" y="4458768"/>
            <a:ext cx="783811" cy="835830"/>
          </a:xfrm>
          <a:prstGeom prst="line">
            <a:avLst/>
          </a:prstGeom>
          <a:ln w="63500">
            <a:solidFill>
              <a:srgbClr val="FF2F92"/>
            </a:solidFill>
            <a:prstDash val="sysDot"/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defTabSz="321457" hangingPunct="0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844" kern="0">
              <a:solidFill>
                <a:srgbClr val="000000"/>
              </a:solidFill>
              <a:latin typeface="Helvetica"/>
              <a:sym typeface="Helvetica"/>
            </a:endParaRPr>
          </a:p>
        </p:txBody>
      </p:sp>
      <p:sp>
        <p:nvSpPr>
          <p:cNvPr id="1678" name="R"/>
          <p:cNvSpPr txBox="1"/>
          <p:nvPr/>
        </p:nvSpPr>
        <p:spPr>
          <a:xfrm rot="1407462">
            <a:off x="5413662" y="5351856"/>
            <a:ext cx="382875" cy="30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>
            <a:lvl1pPr marL="57799" marR="57799" algn="l" defTabSz="1295400">
              <a:defRPr sz="260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pPr marL="40638" marR="40638" defTabSz="910796" hangingPunct="0"/>
            <a:r>
              <a:rPr sz="1828" b="1" kern="0"/>
              <a:t>R</a:t>
            </a:r>
          </a:p>
        </p:txBody>
      </p:sp>
      <p:sp>
        <p:nvSpPr>
          <p:cNvPr id="1679" name="X0"/>
          <p:cNvSpPr/>
          <p:nvPr/>
        </p:nvSpPr>
        <p:spPr>
          <a:xfrm rot="25410">
            <a:off x="4526343" y="4987623"/>
            <a:ext cx="779515" cy="753321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/>
          <a:p>
            <a:pPr algn="ctr" defTabSz="410751" hangingPunct="0">
              <a:defRPr sz="4000" b="0">
                <a:solidFill>
                  <a:srgbClr val="21212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sz="2812" kern="0">
                <a:solidFill>
                  <a:srgbClr val="21212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cs typeface="Gill Sans"/>
                <a:sym typeface="Gill Sans"/>
              </a:rPr>
              <a:t>X</a:t>
            </a:r>
            <a:r>
              <a:rPr sz="2812" i="1" kern="0" baseline="-5999">
                <a:solidFill>
                  <a:srgbClr val="21212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cs typeface="Gill Sans"/>
                <a:sym typeface="Gill Sans"/>
              </a:rPr>
              <a:t>0</a:t>
            </a:r>
          </a:p>
        </p:txBody>
      </p:sp>
      <p:sp>
        <p:nvSpPr>
          <p:cNvPr id="1680" name="𝑓(𝑥0)+R"/>
          <p:cNvSpPr txBox="1"/>
          <p:nvPr/>
        </p:nvSpPr>
        <p:spPr>
          <a:xfrm rot="20629711">
            <a:off x="5385205" y="4721855"/>
            <a:ext cx="1291732" cy="30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/>
          <a:p>
            <a:pPr marL="40638" marR="40638" defTabSz="910796" hangingPunct="0">
              <a:defRPr sz="2600" b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828" b="1" kern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cs typeface="Arial Narrow"/>
                <a:sym typeface="Arial Narrow"/>
              </a:rPr>
              <a:t>𝑓</a:t>
            </a:r>
            <a:r>
              <a:rPr sz="1828" kern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cs typeface="Arial Narrow"/>
                <a:sym typeface="Arial Narrow"/>
              </a:rPr>
              <a:t>(</a:t>
            </a:r>
            <a:r>
              <a:rPr sz="1828" b="1" kern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cs typeface="Arial Narrow"/>
                <a:sym typeface="Arial Narrow"/>
              </a:rPr>
              <a:t>𝑥</a:t>
            </a:r>
            <a:r>
              <a:rPr sz="1828" i="1" kern="0" baseline="-5999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cs typeface="Arial Narrow"/>
                <a:sym typeface="Arial Narrow"/>
              </a:rPr>
              <a:t>0</a:t>
            </a:r>
            <a:r>
              <a:rPr sz="1828" kern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cs typeface="Arial Narrow"/>
                <a:sym typeface="Arial Narrow"/>
              </a:rPr>
              <a:t>)+R</a:t>
            </a:r>
          </a:p>
        </p:txBody>
      </p:sp>
      <p:sp>
        <p:nvSpPr>
          <p:cNvPr id="1681" name="c. Representation of system’s dynamics: Brownian dynamics (a random walk in the force field’s energy landscap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marL="34543" marR="34543" defTabSz="774176">
              <a:defRPr sz="3230">
                <a:effectLst>
                  <a:outerShdw blurRad="32385" dist="32385" dir="2700000" rotWithShape="0">
                    <a:srgbClr val="000000">
                      <a:alpha val="43000"/>
                    </a:srgbClr>
                  </a:outerShdw>
                </a:effectLst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c. Representation of system’s dynamics:</a:t>
            </a:r>
            <a:r>
              <a:t> Brownian dynamics (a random walk in the force field’s energy landscape)</a:t>
            </a:r>
          </a:p>
        </p:txBody>
      </p:sp>
      <p:sp>
        <p:nvSpPr>
          <p:cNvPr id="1682" name="stochastic"/>
          <p:cNvSpPr txBox="1"/>
          <p:nvPr/>
        </p:nvSpPr>
        <p:spPr>
          <a:xfrm>
            <a:off x="5033628" y="5807977"/>
            <a:ext cx="114294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EBEBEB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lvl1pPr>
          </a:lstStyle>
          <a:p>
            <a:pPr algn="ctr" defTabSz="410751" hangingPunct="0"/>
            <a:r>
              <a:rPr sz="1687" b="1" kern="0">
                <a:latin typeface="Helvetica Neue"/>
                <a:ea typeface="Helvetica Neue"/>
                <a:cs typeface="Helvetica Neue"/>
                <a:sym typeface="Helvetica Neue"/>
              </a:rPr>
              <a:t>stochastic</a:t>
            </a:r>
          </a:p>
        </p:txBody>
      </p:sp>
      <p:sp>
        <p:nvSpPr>
          <p:cNvPr id="1683" name="deterministic"/>
          <p:cNvSpPr txBox="1"/>
          <p:nvPr/>
        </p:nvSpPr>
        <p:spPr>
          <a:xfrm>
            <a:off x="5183607" y="4024949"/>
            <a:ext cx="1418658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EBEBEB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lvl1pPr>
          </a:lstStyle>
          <a:p>
            <a:pPr algn="ctr" defTabSz="410751" hangingPunct="0"/>
            <a:r>
              <a:rPr sz="1687" b="1" kern="0">
                <a:latin typeface="Helvetica Neue"/>
                <a:ea typeface="Helvetica Neue"/>
                <a:cs typeface="Helvetica Neue"/>
                <a:sym typeface="Helvetica Neue"/>
              </a:rPr>
              <a:t>deterministic</a:t>
            </a:r>
          </a:p>
        </p:txBody>
      </p:sp>
      <p:sp>
        <p:nvSpPr>
          <p:cNvPr id="1684" name="Xn        particle configuration at time step n…"/>
          <p:cNvSpPr txBox="1"/>
          <p:nvPr/>
        </p:nvSpPr>
        <p:spPr>
          <a:xfrm>
            <a:off x="318019" y="2127228"/>
            <a:ext cx="4649020" cy="1731555"/>
          </a:xfrm>
          <a:prstGeom prst="rect">
            <a:avLst/>
          </a:prstGeom>
          <a:solidFill>
            <a:srgbClr val="FFFFFF"/>
          </a:solidFill>
          <a:ln w="381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/>
          <a:p>
            <a:pPr defTabSz="910796" hangingPunct="0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b="1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X</a:t>
            </a:r>
            <a:r>
              <a:rPr sz="1477" b="1" i="1" kern="0" baseline="-5999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n</a:t>
            </a:r>
            <a:r>
              <a:rPr sz="1477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        particle configuration at time step </a:t>
            </a:r>
            <a:r>
              <a:rPr sz="1477" i="1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n</a:t>
            </a:r>
          </a:p>
          <a:p>
            <a:pPr defTabSz="910796" hangingPunct="0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b="1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𝑓(X</a:t>
            </a:r>
            <a:r>
              <a:rPr sz="1477" b="1" i="1" kern="0" baseline="-5999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n</a:t>
            </a:r>
            <a:r>
              <a:rPr sz="1477" b="1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)</a:t>
            </a:r>
            <a:r>
              <a:rPr sz="1477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   sum of all forces acting on particle</a:t>
            </a:r>
          </a:p>
          <a:p>
            <a:pPr defTabSz="910796" hangingPunct="0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b="1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R</a:t>
            </a:r>
            <a:r>
              <a:rPr sz="1477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         random diffusion vector</a:t>
            </a:r>
          </a:p>
          <a:p>
            <a:pPr defTabSz="910796" hangingPunct="0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i="1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D</a:t>
            </a:r>
            <a:r>
              <a:rPr sz="1477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         diffusion coefficient</a:t>
            </a:r>
          </a:p>
          <a:p>
            <a:pPr defTabSz="910796" hangingPunct="0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b="1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∆</a:t>
            </a:r>
            <a:r>
              <a:rPr sz="1477" i="1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t</a:t>
            </a:r>
            <a:r>
              <a:rPr sz="1477" kern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cs typeface="Arial"/>
                <a:sym typeface="Arial"/>
              </a:rPr>
              <a:t>        time step</a:t>
            </a:r>
          </a:p>
        </p:txBody>
      </p:sp>
      <p:sp>
        <p:nvSpPr>
          <p:cNvPr id="1685" name="𝑓"/>
          <p:cNvSpPr txBox="1"/>
          <p:nvPr/>
        </p:nvSpPr>
        <p:spPr>
          <a:xfrm>
            <a:off x="2736131" y="1582772"/>
            <a:ext cx="230833" cy="4183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defRPr sz="3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 defTabSz="321457" hangingPunct="0"/>
            <a:r>
              <a:rPr sz="2250" b="1" kern="0"/>
              <a:t>𝑓</a:t>
            </a:r>
          </a:p>
        </p:txBody>
      </p:sp>
    </p:spTree>
  </p:cSld>
  <p:clrMapOvr>
    <a:masterClrMapping/>
  </p:clrMapOvr>
  <p:transition spd="med" advClick="0" advTm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90834 -0.072879" pathEditMode="relative">
                                      <p:cBhvr>
                                        <p:cTn id="6" dur="1000" fill="hold"/>
                                        <p:tgtEl>
                                          <p:spTgt spid="16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Parts (configuration space)</a:t>
            </a:r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F6C803E0-BF82-DD4C-B6F9-0B86AA3D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1268760"/>
            <a:ext cx="8707967" cy="322383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33D51-E23E-8741-A6C2-9F50C4C490ED}"/>
              </a:ext>
            </a:extLst>
          </p:cNvPr>
          <p:cNvSpPr txBox="1"/>
          <p:nvPr/>
        </p:nvSpPr>
        <p:spPr>
          <a:xfrm>
            <a:off x="-612576" y="4797152"/>
            <a:ext cx="4387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i="1" dirty="0"/>
              <a:t>DoF vector</a:t>
            </a:r>
            <a:endParaRPr lang="he-IL" b="1" i="1" dirty="0"/>
          </a:p>
        </p:txBody>
      </p:sp>
      <p:pic>
        <p:nvPicPr>
          <p:cNvPr id="8" name="Picture 7" descr="DoFs_bar.png">
            <a:extLst>
              <a:ext uri="{FF2B5EF4-FFF2-40B4-BE49-F238E27FC236}">
                <a16:creationId xmlns:a16="http://schemas.microsoft.com/office/drawing/2014/main" id="{A275F3E2-9F4B-E14D-A655-133BF8B3FD7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4187034" y="1653728"/>
            <a:ext cx="1240990" cy="7959887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31224A8F-D2B5-E04E-890B-0375DEFC2C56}"/>
              </a:ext>
            </a:extLst>
          </p:cNvPr>
          <p:cNvSpPr/>
          <p:nvPr/>
        </p:nvSpPr>
        <p:spPr>
          <a:xfrm>
            <a:off x="4283968" y="3717032"/>
            <a:ext cx="712887" cy="1106499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223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FullNPC_model_II_480p.mov" descr="FullNPC_model_II_480p.mov">
            <a:extLst>
              <a:ext uri="{FF2B5EF4-FFF2-40B4-BE49-F238E27FC236}">
                <a16:creationId xmlns:a16="http://schemas.microsoft.com/office/drawing/2014/main" id="{A310DE03-4A90-0D42-9FC7-78A11B939FC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34494" y="-819472"/>
            <a:ext cx="11537347" cy="7791539"/>
          </a:xfrm>
          <a:prstGeom prst="rect">
            <a:avLst/>
          </a:prstGeom>
        </p:spPr>
      </p:pic>
      <p:sp>
        <p:nvSpPr>
          <p:cNvPr id="16" name="Rectangle">
            <a:extLst>
              <a:ext uri="{FF2B5EF4-FFF2-40B4-BE49-F238E27FC236}">
                <a16:creationId xmlns:a16="http://schemas.microsoft.com/office/drawing/2014/main" id="{3906AC41-4615-5744-BB3B-5E80F7ACD6DB}"/>
              </a:ext>
            </a:extLst>
          </p:cNvPr>
          <p:cNvSpPr/>
          <p:nvPr/>
        </p:nvSpPr>
        <p:spPr>
          <a:xfrm>
            <a:off x="1672740" y="6548510"/>
            <a:ext cx="6718241" cy="11365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9DDBF1A7-144D-7240-BD2E-57BD6BE274B7}"/>
              </a:ext>
            </a:extLst>
          </p:cNvPr>
          <p:cNvSpPr/>
          <p:nvPr/>
        </p:nvSpPr>
        <p:spPr>
          <a:xfrm>
            <a:off x="-1034494" y="-171400"/>
            <a:ext cx="2928117" cy="86079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24" name="cytoplasm">
            <a:extLst>
              <a:ext uri="{FF2B5EF4-FFF2-40B4-BE49-F238E27FC236}">
                <a16:creationId xmlns:a16="http://schemas.microsoft.com/office/drawing/2014/main" id="{1D6298C1-B3BF-7C4C-A5AF-27292DEDA380}"/>
              </a:ext>
            </a:extLst>
          </p:cNvPr>
          <p:cNvSpPr txBox="1"/>
          <p:nvPr/>
        </p:nvSpPr>
        <p:spPr>
          <a:xfrm>
            <a:off x="3998472" y="681416"/>
            <a:ext cx="1174530" cy="100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1800" b="0" i="1">
                <a:solidFill>
                  <a:srgbClr val="424242"/>
                </a:solidFill>
                <a:effectLst>
                  <a:outerShdw blurRad="38100" dist="38100" dir="2700000" rotWithShape="0">
                    <a:srgbClr val="000000">
                      <a:alpha val="43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cytoplasm</a:t>
            </a:r>
          </a:p>
        </p:txBody>
      </p:sp>
      <p:sp>
        <p:nvSpPr>
          <p:cNvPr id="25" name="nucleus">
            <a:extLst>
              <a:ext uri="{FF2B5EF4-FFF2-40B4-BE49-F238E27FC236}">
                <a16:creationId xmlns:a16="http://schemas.microsoft.com/office/drawing/2014/main" id="{6E3E6672-EF1E-CB47-A556-7FC206107B77}"/>
              </a:ext>
            </a:extLst>
          </p:cNvPr>
          <p:cNvSpPr txBox="1"/>
          <p:nvPr/>
        </p:nvSpPr>
        <p:spPr>
          <a:xfrm>
            <a:off x="4055412" y="6051452"/>
            <a:ext cx="1060649" cy="46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1800" b="0" i="1">
                <a:solidFill>
                  <a:srgbClr val="424242"/>
                </a:solidFill>
                <a:effectLst>
                  <a:outerShdw blurRad="38100" dist="38100" dir="2700000" rotWithShape="0">
                    <a:srgbClr val="000000">
                      <a:alpha val="43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 dirty="0"/>
              <a:t>nucleus</a:t>
            </a:r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8A73229A-CC47-564A-9F5F-6964A0E8F971}"/>
              </a:ext>
            </a:extLst>
          </p:cNvPr>
          <p:cNvSpPr/>
          <p:nvPr/>
        </p:nvSpPr>
        <p:spPr>
          <a:xfrm>
            <a:off x="7679941" y="33577"/>
            <a:ext cx="2928117" cy="81746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1000EB04-EC2B-7B45-B23A-DC9E4830DF93}"/>
              </a:ext>
            </a:extLst>
          </p:cNvPr>
          <p:cNvSpPr/>
          <p:nvPr/>
        </p:nvSpPr>
        <p:spPr>
          <a:xfrm>
            <a:off x="-1027376" y="-463121"/>
            <a:ext cx="11619485" cy="1505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56626D-C5D8-5845-9EFF-91C581EA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76609" y="-163020"/>
            <a:ext cx="11724690" cy="1143000"/>
          </a:xfrm>
        </p:spPr>
        <p:txBody>
          <a:bodyPr>
            <a:normAutofit/>
          </a:bodyPr>
          <a:lstStyle/>
          <a:p>
            <a:r>
              <a:rPr lang="en-IL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Result: simulation of enormous system becomes feasible</a:t>
            </a:r>
          </a:p>
        </p:txBody>
      </p:sp>
      <p:pic>
        <p:nvPicPr>
          <p:cNvPr id="14" name="movie1_Kap95_GLFGx2_25260ns_II.mpg" descr="movie1_Kap95_GLFGx2_25260ns_II.mpg">
            <a:extLst>
              <a:ext uri="{FF2B5EF4-FFF2-40B4-BE49-F238E27FC236}">
                <a16:creationId xmlns:a16="http://schemas.microsoft.com/office/drawing/2014/main" id="{F6F064C4-AB65-8543-8AC0-08094A07AD5C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24328" y="2564904"/>
            <a:ext cx="1411230" cy="105458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5A8FEE-4829-5049-A817-B36678923446}"/>
              </a:ext>
            </a:extLst>
          </p:cNvPr>
          <p:cNvCxnSpPr>
            <a:cxnSpLocks/>
          </p:cNvCxnSpPr>
          <p:nvPr/>
        </p:nvCxnSpPr>
        <p:spPr>
          <a:xfrm flipH="1">
            <a:off x="4932040" y="3068960"/>
            <a:ext cx="259228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C0EA4C-8606-AE4D-86F8-B9152C1BF074}"/>
              </a:ext>
            </a:extLst>
          </p:cNvPr>
          <p:cNvSpPr txBox="1"/>
          <p:nvPr/>
        </p:nvSpPr>
        <p:spPr>
          <a:xfrm>
            <a:off x="179512" y="1484784"/>
            <a:ext cx="2909771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L" dirty="0"/>
              <a:t>Computational challenge:</a:t>
            </a:r>
          </a:p>
          <a:p>
            <a:r>
              <a:rPr lang="en-IL" b="1" strike="sngStrike" dirty="0"/>
              <a:t>10</a:t>
            </a:r>
            <a:r>
              <a:rPr lang="en-IL" b="1" strike="sngStrike" baseline="30000" dirty="0"/>
              <a:t>7</a:t>
            </a:r>
            <a:r>
              <a:rPr lang="en-IL" b="1" strike="sngStrike" dirty="0"/>
              <a:t>s of atoms</a:t>
            </a:r>
          </a:p>
          <a:p>
            <a:r>
              <a:rPr lang="en-IL" strike="sngStrike" dirty="0"/>
              <a:t>10</a:t>
            </a:r>
            <a:r>
              <a:rPr lang="en-IL" strike="sngStrike" baseline="30000" dirty="0"/>
              <a:t>8</a:t>
            </a:r>
            <a:r>
              <a:rPr lang="en-IL" strike="sngStrike" dirty="0"/>
              <a:t>s of water molecules</a:t>
            </a:r>
          </a:p>
        </p:txBody>
      </p:sp>
    </p:spTree>
    <p:extLst>
      <p:ext uri="{BB962C8B-B14F-4D97-AF65-F5344CB8AC3E}">
        <p14:creationId xmlns:p14="http://schemas.microsoft.com/office/powerpoint/2010/main" val="3574685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751861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10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A0B1-4204-D648-986E-8ECA9E88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Theory for string of beads model – random </a:t>
            </a:r>
            <a:br>
              <a:rPr lang="en-IL" dirty="0"/>
            </a:br>
            <a:r>
              <a:rPr lang="en-IL" dirty="0"/>
              <a:t>walk all over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D33F0-A4EB-2D41-99F9-3DB2BD92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471" y="1988840"/>
            <a:ext cx="5236942" cy="3402716"/>
          </a:xfrm>
          <a:prstGeom prst="rect">
            <a:avLst/>
          </a:prstGeom>
        </p:spPr>
      </p:pic>
      <p:pic>
        <p:nvPicPr>
          <p:cNvPr id="5" name="Picture 23">
            <a:extLst>
              <a:ext uri="{FF2B5EF4-FFF2-40B4-BE49-F238E27FC236}">
                <a16:creationId xmlns:a16="http://schemas.microsoft.com/office/drawing/2014/main" id="{A498FDE1-2678-C04D-BFB8-87AB2BE02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188755" y="3059717"/>
            <a:ext cx="4315479" cy="1597661"/>
          </a:xfrm>
          <a:prstGeom prst="rect">
            <a:avLst/>
          </a:prstGeom>
          <a:noFill/>
        </p:spPr>
      </p:pic>
      <p:pic>
        <p:nvPicPr>
          <p:cNvPr id="6" name="Picture 2" descr="Visualizing Random Walks in Three Dimensions - YouTube">
            <a:extLst>
              <a:ext uri="{FF2B5EF4-FFF2-40B4-BE49-F238E27FC236}">
                <a16:creationId xmlns:a16="http://schemas.microsoft.com/office/drawing/2014/main" id="{DCA572AE-8D18-B04D-A2A1-2E83D3B1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26" y="4869159"/>
            <a:ext cx="2766654" cy="155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344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Interactions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2709" r="-22709"/>
          <a:stretch>
            <a:fillRect/>
          </a:stretch>
        </p:blipFill>
        <p:spPr>
          <a:xfrm>
            <a:off x="0" y="1484784"/>
            <a:ext cx="9333979" cy="4913245"/>
          </a:xfrm>
        </p:spPr>
      </p:pic>
    </p:spTree>
    <p:extLst>
      <p:ext uri="{BB962C8B-B14F-4D97-AF65-F5344CB8AC3E}">
        <p14:creationId xmlns:p14="http://schemas.microsoft.com/office/powerpoint/2010/main" val="190424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EnergyLandscape_k_0.png" descr="EnergyLandscape_k_0.png"/>
          <p:cNvPicPr>
            <a:picLocks noChangeAspect="1"/>
          </p:cNvPicPr>
          <p:nvPr/>
        </p:nvPicPr>
        <p:blipFill>
          <a:blip r:embed="rId2"/>
          <a:srcRect l="24876" t="20443" r="20326" b="38363"/>
          <a:stretch>
            <a:fillRect/>
          </a:stretch>
        </p:blipFill>
        <p:spPr>
          <a:xfrm>
            <a:off x="236933" y="1196752"/>
            <a:ext cx="8795656" cy="5063934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255" name="Line"/>
          <p:cNvSpPr/>
          <p:nvPr/>
        </p:nvSpPr>
        <p:spPr>
          <a:xfrm flipV="1">
            <a:off x="4898441" y="4606380"/>
            <a:ext cx="1773239" cy="499463"/>
          </a:xfrm>
          <a:prstGeom prst="line">
            <a:avLst/>
          </a:prstGeom>
          <a:ln w="139700">
            <a:solidFill>
              <a:srgbClr val="FF26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260" name="X0"/>
          <p:cNvSpPr/>
          <p:nvPr/>
        </p:nvSpPr>
        <p:spPr>
          <a:xfrm rot="25410">
            <a:off x="4526343" y="4729798"/>
            <a:ext cx="779515" cy="753321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sz="4000" b="0">
                <a:solidFill>
                  <a:srgbClr val="21212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2812" dirty="0"/>
              <a:t>r</a:t>
            </a:r>
            <a:r>
              <a:rPr sz="2812" i="1" baseline="-5999" dirty="0"/>
              <a:t>0</a:t>
            </a:r>
          </a:p>
        </p:txBody>
      </p:sp>
      <p:sp>
        <p:nvSpPr>
          <p:cNvPr id="261" name="𝑓(𝑥0)+R"/>
          <p:cNvSpPr txBox="1"/>
          <p:nvPr/>
        </p:nvSpPr>
        <p:spPr>
          <a:xfrm rot="20629711">
            <a:off x="5371303" y="4399690"/>
            <a:ext cx="1291732" cy="39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 marL="40638" marR="40638" defTabSz="910796">
              <a:defRPr sz="2600" b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lang="en-US" sz="1828" b="1" dirty="0"/>
              <a:t>F</a:t>
            </a:r>
            <a:r>
              <a:rPr sz="1828" dirty="0"/>
              <a:t>(</a:t>
            </a:r>
            <a:r>
              <a:rPr lang="en-US" sz="1828" b="1" dirty="0"/>
              <a:t>r</a:t>
            </a:r>
            <a:r>
              <a:rPr sz="1828" i="1" baseline="-5999" dirty="0"/>
              <a:t>0</a:t>
            </a:r>
            <a:r>
              <a:rPr sz="1828" dirty="0"/>
              <a:t>)</a:t>
            </a:r>
          </a:p>
        </p:txBody>
      </p:sp>
      <p:sp>
        <p:nvSpPr>
          <p:cNvPr id="262" name="Brownian dynamics: a random walk in the energy landscape (aka, a Wiener process)"/>
          <p:cNvSpPr txBox="1">
            <a:spLocks noGrp="1"/>
          </p:cNvSpPr>
          <p:nvPr>
            <p:ph type="title"/>
          </p:nvPr>
        </p:nvSpPr>
        <p:spPr>
          <a:xfrm>
            <a:off x="179512" y="116632"/>
            <a:ext cx="8784976" cy="7920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>
                <a:latin typeface="Lucida Fax" panose="02060602050505020204" pitchFamily="18" charset="77"/>
                <a:ea typeface="Helvetica"/>
                <a:cs typeface="Helvetica"/>
                <a:sym typeface="Helvetica"/>
              </a:rPr>
              <a:t>III. Dynamics – rules for updating a system’s </a:t>
            </a:r>
            <a:r>
              <a:rPr lang="en-US" sz="2800" b="1" dirty="0">
                <a:latin typeface="Lucida Fax" panose="02060602050505020204" pitchFamily="18" charset="77"/>
                <a:ea typeface="Helvetica"/>
                <a:cs typeface="Helvetica"/>
                <a:sym typeface="Helvetica"/>
              </a:rPr>
              <a:t>configuration</a:t>
            </a:r>
            <a:r>
              <a:rPr lang="en-US" sz="2800" dirty="0">
                <a:latin typeface="Lucida Fax" panose="02060602050505020204" pitchFamily="18" charset="77"/>
                <a:ea typeface="Helvetica"/>
                <a:cs typeface="Helvetica"/>
                <a:sym typeface="Helvetica"/>
              </a:rPr>
              <a:t> over time due to </a:t>
            </a:r>
            <a:r>
              <a:rPr lang="en-US" sz="2800" dirty="0" err="1">
                <a:latin typeface="Lucida Fax" panose="02060602050505020204" pitchFamily="18" charset="77"/>
                <a:ea typeface="Helvetica"/>
                <a:cs typeface="Helvetica"/>
                <a:sym typeface="Helvetica"/>
              </a:rPr>
              <a:t>interacions</a:t>
            </a:r>
            <a:endParaRPr sz="2800" dirty="0">
              <a:latin typeface="Lucida Fax" panose="02060602050505020204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E9D5B-AD08-EC4F-A22C-9E7B18FE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340768"/>
            <a:ext cx="1397000" cy="191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E835BF-7DB2-5F42-B051-EE1FAC9F9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988840"/>
            <a:ext cx="1295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7757"/>
      </p:ext>
    </p:extLst>
  </p:cSld>
  <p:clrMapOvr>
    <a:masterClrMapping/>
  </p:clrMapOvr>
  <p:transition spd="med" advClick="0" advTm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1908 -0.0729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31" y="-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B15A-FA89-864F-95DB-FEBDAB69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L" dirty="0"/>
              <a:t>A molecular dynamics simulation of interacting proteins</a:t>
            </a:r>
          </a:p>
        </p:txBody>
      </p:sp>
      <p:pic>
        <p:nvPicPr>
          <p:cNvPr id="5" name="movie1_Kap95_GLFGx2_25260ns_II.mpg" descr="movie1_Kap95_GLFGx2_25260ns_II.mpg">
            <a:extLst>
              <a:ext uri="{FF2B5EF4-FFF2-40B4-BE49-F238E27FC236}">
                <a16:creationId xmlns:a16="http://schemas.microsoft.com/office/drawing/2014/main" id="{D9570795-1085-BC43-96AB-B1D62F06B785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1484784"/>
            <a:ext cx="6614688" cy="494301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1714A5-80CE-3944-9EB3-CFC684AE13E3}"/>
              </a:ext>
            </a:extLst>
          </p:cNvPr>
          <p:cNvSpPr txBox="1"/>
          <p:nvPr/>
        </p:nvSpPr>
        <p:spPr>
          <a:xfrm>
            <a:off x="179512" y="1484784"/>
            <a:ext cx="258872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L" dirty="0"/>
              <a:t>Computational challenge:</a:t>
            </a:r>
          </a:p>
          <a:p>
            <a:r>
              <a:rPr lang="en-IL" dirty="0"/>
              <a:t>10</a:t>
            </a:r>
            <a:r>
              <a:rPr lang="en-IL" baseline="30000" dirty="0"/>
              <a:t>4</a:t>
            </a:r>
            <a:r>
              <a:rPr lang="en-IL" dirty="0"/>
              <a:t>s of atoms</a:t>
            </a:r>
          </a:p>
          <a:p>
            <a:r>
              <a:rPr lang="en-IL" dirty="0"/>
              <a:t>10</a:t>
            </a:r>
            <a:r>
              <a:rPr lang="en-IL" baseline="30000" dirty="0"/>
              <a:t>5</a:t>
            </a:r>
            <a:r>
              <a:rPr lang="en-IL" dirty="0"/>
              <a:t>s of water molecules</a:t>
            </a:r>
          </a:p>
        </p:txBody>
      </p:sp>
    </p:spTree>
    <p:extLst>
      <p:ext uri="{BB962C8B-B14F-4D97-AF65-F5344CB8AC3E}">
        <p14:creationId xmlns:p14="http://schemas.microsoft.com/office/powerpoint/2010/main" val="63764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86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FullNPC_model_II_480p.mov" descr="FullNPC_model_II_480p.mov">
            <a:extLst>
              <a:ext uri="{FF2B5EF4-FFF2-40B4-BE49-F238E27FC236}">
                <a16:creationId xmlns:a16="http://schemas.microsoft.com/office/drawing/2014/main" id="{A310DE03-4A90-0D42-9FC7-78A11B939FC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34494" y="-819472"/>
            <a:ext cx="11537347" cy="7791539"/>
          </a:xfrm>
          <a:prstGeom prst="rect">
            <a:avLst/>
          </a:prstGeom>
        </p:spPr>
      </p:pic>
      <p:sp>
        <p:nvSpPr>
          <p:cNvPr id="16" name="Rectangle">
            <a:extLst>
              <a:ext uri="{FF2B5EF4-FFF2-40B4-BE49-F238E27FC236}">
                <a16:creationId xmlns:a16="http://schemas.microsoft.com/office/drawing/2014/main" id="{3906AC41-4615-5744-BB3B-5E80F7ACD6DB}"/>
              </a:ext>
            </a:extLst>
          </p:cNvPr>
          <p:cNvSpPr/>
          <p:nvPr/>
        </p:nvSpPr>
        <p:spPr>
          <a:xfrm>
            <a:off x="1672740" y="6548510"/>
            <a:ext cx="6718241" cy="11365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9DDBF1A7-144D-7240-BD2E-57BD6BE274B7}"/>
              </a:ext>
            </a:extLst>
          </p:cNvPr>
          <p:cNvSpPr/>
          <p:nvPr/>
        </p:nvSpPr>
        <p:spPr>
          <a:xfrm>
            <a:off x="-1034494" y="-171400"/>
            <a:ext cx="2928117" cy="86079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24" name="cytoplasm">
            <a:extLst>
              <a:ext uri="{FF2B5EF4-FFF2-40B4-BE49-F238E27FC236}">
                <a16:creationId xmlns:a16="http://schemas.microsoft.com/office/drawing/2014/main" id="{1D6298C1-B3BF-7C4C-A5AF-27292DEDA380}"/>
              </a:ext>
            </a:extLst>
          </p:cNvPr>
          <p:cNvSpPr txBox="1"/>
          <p:nvPr/>
        </p:nvSpPr>
        <p:spPr>
          <a:xfrm>
            <a:off x="3998472" y="681416"/>
            <a:ext cx="1174530" cy="1002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1800" b="0" i="1">
                <a:solidFill>
                  <a:srgbClr val="424242"/>
                </a:solidFill>
                <a:effectLst>
                  <a:outerShdw blurRad="38100" dist="38100" dir="2700000" rotWithShape="0">
                    <a:srgbClr val="000000">
                      <a:alpha val="43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/>
              <a:t>cytoplasm</a:t>
            </a:r>
          </a:p>
        </p:txBody>
      </p:sp>
      <p:sp>
        <p:nvSpPr>
          <p:cNvPr id="25" name="nucleus">
            <a:extLst>
              <a:ext uri="{FF2B5EF4-FFF2-40B4-BE49-F238E27FC236}">
                <a16:creationId xmlns:a16="http://schemas.microsoft.com/office/drawing/2014/main" id="{6E3E6672-EF1E-CB47-A556-7FC206107B77}"/>
              </a:ext>
            </a:extLst>
          </p:cNvPr>
          <p:cNvSpPr txBox="1"/>
          <p:nvPr/>
        </p:nvSpPr>
        <p:spPr>
          <a:xfrm>
            <a:off x="4055412" y="6051452"/>
            <a:ext cx="1060649" cy="46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defTabSz="457200">
              <a:defRPr sz="1800" b="0" i="1">
                <a:solidFill>
                  <a:srgbClr val="424242"/>
                </a:solidFill>
                <a:effectLst>
                  <a:outerShdw blurRad="38100" dist="38100" dir="2700000" rotWithShape="0">
                    <a:srgbClr val="000000">
                      <a:alpha val="43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66" dirty="0"/>
              <a:t>nucleus</a:t>
            </a:r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8A73229A-CC47-564A-9F5F-6964A0E8F971}"/>
              </a:ext>
            </a:extLst>
          </p:cNvPr>
          <p:cNvSpPr/>
          <p:nvPr/>
        </p:nvSpPr>
        <p:spPr>
          <a:xfrm>
            <a:off x="7679941" y="33577"/>
            <a:ext cx="2928117" cy="81746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1000EB04-EC2B-7B45-B23A-DC9E4830DF93}"/>
              </a:ext>
            </a:extLst>
          </p:cNvPr>
          <p:cNvSpPr/>
          <p:nvPr/>
        </p:nvSpPr>
        <p:spPr>
          <a:xfrm>
            <a:off x="-1034494" y="-603448"/>
            <a:ext cx="11619485" cy="1505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algn="ctr" defTabSz="410751" hangingPunct="0">
              <a:defRPr sz="4000" b="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D56626D-C5D8-5845-9EFF-91C581EA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6632" y="-171400"/>
            <a:ext cx="11724690" cy="1143000"/>
          </a:xfrm>
        </p:spPr>
        <p:txBody>
          <a:bodyPr>
            <a:normAutofit/>
          </a:bodyPr>
          <a:lstStyle/>
          <a:p>
            <a:r>
              <a:rPr lang="en-IL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Larger systems: transport through nuclear pore complexes</a:t>
            </a:r>
          </a:p>
        </p:txBody>
      </p:sp>
      <p:pic>
        <p:nvPicPr>
          <p:cNvPr id="14" name="movie1_Kap95_GLFGx2_25260ns_II.mpg" descr="movie1_Kap95_GLFGx2_25260ns_II.mpg">
            <a:extLst>
              <a:ext uri="{FF2B5EF4-FFF2-40B4-BE49-F238E27FC236}">
                <a16:creationId xmlns:a16="http://schemas.microsoft.com/office/drawing/2014/main" id="{F6F064C4-AB65-8543-8AC0-08094A07AD5C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24328" y="2564904"/>
            <a:ext cx="1411230" cy="105458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5A8FEE-4829-5049-A817-B36678923446}"/>
              </a:ext>
            </a:extLst>
          </p:cNvPr>
          <p:cNvCxnSpPr>
            <a:cxnSpLocks/>
          </p:cNvCxnSpPr>
          <p:nvPr/>
        </p:nvCxnSpPr>
        <p:spPr>
          <a:xfrm flipH="1">
            <a:off x="4932040" y="3068960"/>
            <a:ext cx="259228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C0EA4C-8606-AE4D-86F8-B9152C1BF074}"/>
              </a:ext>
            </a:extLst>
          </p:cNvPr>
          <p:cNvSpPr txBox="1"/>
          <p:nvPr/>
        </p:nvSpPr>
        <p:spPr>
          <a:xfrm>
            <a:off x="179512" y="1484784"/>
            <a:ext cx="258872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L" dirty="0"/>
              <a:t>Computational challenge:</a:t>
            </a:r>
          </a:p>
          <a:p>
            <a:r>
              <a:rPr lang="en-IL" dirty="0"/>
              <a:t>10</a:t>
            </a:r>
            <a:r>
              <a:rPr lang="en-IL" baseline="30000" dirty="0"/>
              <a:t>7</a:t>
            </a:r>
            <a:r>
              <a:rPr lang="en-IL" dirty="0"/>
              <a:t>s of atoms</a:t>
            </a:r>
          </a:p>
          <a:p>
            <a:r>
              <a:rPr lang="en-IL" dirty="0"/>
              <a:t>10</a:t>
            </a:r>
            <a:r>
              <a:rPr lang="en-IL" baseline="30000" dirty="0"/>
              <a:t>8</a:t>
            </a:r>
            <a:r>
              <a:rPr lang="en-IL" dirty="0"/>
              <a:t>s of water molecules</a:t>
            </a:r>
          </a:p>
        </p:txBody>
      </p:sp>
    </p:spTree>
    <p:extLst>
      <p:ext uri="{BB962C8B-B14F-4D97-AF65-F5344CB8AC3E}">
        <p14:creationId xmlns:p14="http://schemas.microsoft.com/office/powerpoint/2010/main" val="25499961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751861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100000">
                <p:cTn id="18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rownian Mo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400" dirty="0"/>
              <a:t>Solution I – reduce the dimensionality of C-space, run much faster, and save the day (but how?)</a:t>
            </a:r>
            <a:endParaRPr sz="2400" dirty="0"/>
          </a:p>
        </p:txBody>
      </p:sp>
      <p:sp>
        <p:nvSpPr>
          <p:cNvPr id="229" name="Collisions with liquid/gas molecules are random, resulting in temperature-dependent Brownian motion (proof: the law of large numbers)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8574" indent="0">
              <a:buNone/>
            </a:pPr>
            <a:r>
              <a:rPr lang="en-US" sz="2800" dirty="0"/>
              <a:t>Brownian motion: c</a:t>
            </a:r>
            <a:r>
              <a:rPr sz="2800" dirty="0"/>
              <a:t>ollisions with liquid/gas molecules are random, </a:t>
            </a:r>
            <a:r>
              <a:rPr lang="en-US" sz="2800" dirty="0"/>
              <a:t>increasing with temperature </a:t>
            </a:r>
            <a:r>
              <a:rPr sz="2800" dirty="0"/>
              <a:t>(proof: the law of large numbers)</a:t>
            </a:r>
          </a:p>
        </p:txBody>
      </p:sp>
      <p:sp>
        <p:nvSpPr>
          <p:cNvPr id="230" name="Text"/>
          <p:cNvSpPr txBox="1"/>
          <p:nvPr/>
        </p:nvSpPr>
        <p:spPr>
          <a:xfrm>
            <a:off x="3906956" y="5019067"/>
            <a:ext cx="99387" cy="373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lnSpc>
                <a:spcPts val="2800"/>
              </a:lnSpc>
              <a:defRPr sz="1200" b="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4"/>
              </a:defRPr>
            </a:lvl1pPr>
          </a:lstStyle>
          <a:p>
            <a:r>
              <a:rPr sz="844">
                <a:hlinkClick r:id="rId4"/>
              </a:rPr>
              <a:t> </a:t>
            </a:r>
          </a:p>
        </p:txBody>
      </p:sp>
      <p:pic>
        <p:nvPicPr>
          <p:cNvPr id="231" name="BrownianDynamicsCollisions_480p.mov" descr="BrownianDynamicsCollisions_480p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3496" y="3143250"/>
            <a:ext cx="5715001" cy="30718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55430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93165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EnergyLandscape_k_0.png" descr="EnergyLandscape_k_0.png"/>
          <p:cNvPicPr>
            <a:picLocks noChangeAspect="1"/>
          </p:cNvPicPr>
          <p:nvPr/>
        </p:nvPicPr>
        <p:blipFill>
          <a:blip r:embed="rId2"/>
          <a:srcRect l="24876" t="20443" r="20326" b="38363"/>
          <a:stretch>
            <a:fillRect/>
          </a:stretch>
        </p:blipFill>
        <p:spPr>
          <a:xfrm>
            <a:off x="236933" y="1454577"/>
            <a:ext cx="8795656" cy="5063934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255" name="Line"/>
          <p:cNvSpPr/>
          <p:nvPr/>
        </p:nvSpPr>
        <p:spPr>
          <a:xfrm flipV="1">
            <a:off x="4898441" y="4864205"/>
            <a:ext cx="1773239" cy="499463"/>
          </a:xfrm>
          <a:prstGeom prst="line">
            <a:avLst/>
          </a:prstGeom>
          <a:ln w="139700">
            <a:solidFill>
              <a:srgbClr val="FF26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256" name="𝑓(𝑥0)"/>
          <p:cNvSpPr txBox="1"/>
          <p:nvPr/>
        </p:nvSpPr>
        <p:spPr>
          <a:xfrm rot="18576918">
            <a:off x="4941420" y="4431314"/>
            <a:ext cx="741974" cy="361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 marL="40638" marR="40638" defTabSz="910796">
              <a:defRPr sz="2600" b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828" b="1"/>
              <a:t>𝑓</a:t>
            </a:r>
            <a:r>
              <a:rPr sz="1828"/>
              <a:t>(</a:t>
            </a:r>
            <a:r>
              <a:rPr sz="1828" b="1"/>
              <a:t>𝑥</a:t>
            </a:r>
            <a:r>
              <a:rPr sz="1828" i="1" baseline="-5999"/>
              <a:t>0</a:t>
            </a:r>
            <a:r>
              <a:rPr sz="1828"/>
              <a:t>)</a:t>
            </a:r>
          </a:p>
        </p:txBody>
      </p:sp>
      <p:sp>
        <p:nvSpPr>
          <p:cNvPr id="257" name="Line"/>
          <p:cNvSpPr/>
          <p:nvPr/>
        </p:nvSpPr>
        <p:spPr>
          <a:xfrm flipH="1" flipV="1">
            <a:off x="4947089" y="5411862"/>
            <a:ext cx="973615" cy="397312"/>
          </a:xfrm>
          <a:prstGeom prst="line">
            <a:avLst/>
          </a:prstGeom>
          <a:ln w="63500">
            <a:solidFill>
              <a:srgbClr val="FF7E79"/>
            </a:solidFill>
            <a:prstDash val="sysDot"/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defTabSz="321457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8" name="Line"/>
          <p:cNvSpPr/>
          <p:nvPr/>
        </p:nvSpPr>
        <p:spPr>
          <a:xfrm flipH="1">
            <a:off x="4952244" y="4458768"/>
            <a:ext cx="783811" cy="835830"/>
          </a:xfrm>
          <a:prstGeom prst="line">
            <a:avLst/>
          </a:prstGeom>
          <a:ln w="63500">
            <a:solidFill>
              <a:srgbClr val="FF2F92"/>
            </a:solidFill>
            <a:prstDash val="sysDot"/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defTabSz="321457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59" name="R"/>
          <p:cNvSpPr txBox="1"/>
          <p:nvPr/>
        </p:nvSpPr>
        <p:spPr>
          <a:xfrm rot="1407462">
            <a:off x="5413662" y="5351856"/>
            <a:ext cx="382875" cy="30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 marL="57799" marR="57799" algn="l" defTabSz="1295400">
              <a:defRPr sz="260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28"/>
              <a:t>R</a:t>
            </a:r>
          </a:p>
        </p:txBody>
      </p:sp>
      <p:sp>
        <p:nvSpPr>
          <p:cNvPr id="260" name="X0"/>
          <p:cNvSpPr/>
          <p:nvPr/>
        </p:nvSpPr>
        <p:spPr>
          <a:xfrm rot="25410">
            <a:off x="4526343" y="4987623"/>
            <a:ext cx="779515" cy="753321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sz="4000" b="0">
                <a:solidFill>
                  <a:srgbClr val="21212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sz="2812"/>
              <a:t>X</a:t>
            </a:r>
            <a:r>
              <a:rPr sz="2812" i="1" baseline="-5999"/>
              <a:t>0</a:t>
            </a:r>
          </a:p>
        </p:txBody>
      </p:sp>
      <p:sp>
        <p:nvSpPr>
          <p:cNvPr id="261" name="𝑓(𝑥0)+R"/>
          <p:cNvSpPr txBox="1"/>
          <p:nvPr/>
        </p:nvSpPr>
        <p:spPr>
          <a:xfrm rot="20629711">
            <a:off x="5371303" y="4657515"/>
            <a:ext cx="1291732" cy="39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 marL="40638" marR="40638" defTabSz="910796">
              <a:defRPr sz="2600" b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828" b="1"/>
              <a:t>𝑓</a:t>
            </a:r>
            <a:r>
              <a:rPr sz="1828"/>
              <a:t>(</a:t>
            </a:r>
            <a:r>
              <a:rPr sz="1828" b="1"/>
              <a:t>𝑥</a:t>
            </a:r>
            <a:r>
              <a:rPr sz="1828" i="1" baseline="-5999"/>
              <a:t>0</a:t>
            </a:r>
            <a:r>
              <a:rPr sz="1828"/>
              <a:t>)+R</a:t>
            </a:r>
          </a:p>
        </p:txBody>
      </p:sp>
      <p:sp>
        <p:nvSpPr>
          <p:cNvPr id="262" name="Brownian dynamics: a random walk in the energy landscape (aka, a Wiener proces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Brownian dynamics:</a:t>
            </a:r>
            <a:r>
              <a:t> a random walk in the energy landscape (aka, a Wiener process)</a:t>
            </a:r>
          </a:p>
        </p:txBody>
      </p:sp>
      <p:sp>
        <p:nvSpPr>
          <p:cNvPr id="263" name="stochastic"/>
          <p:cNvSpPr txBox="1"/>
          <p:nvPr/>
        </p:nvSpPr>
        <p:spPr>
          <a:xfrm>
            <a:off x="5033207" y="5840390"/>
            <a:ext cx="7273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EBEBEB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lvl1pPr>
          </a:lstStyle>
          <a:p>
            <a:r>
              <a:rPr sz="1266"/>
              <a:t>stochastic</a:t>
            </a:r>
          </a:p>
        </p:txBody>
      </p:sp>
      <p:sp>
        <p:nvSpPr>
          <p:cNvPr id="264" name="deterministic"/>
          <p:cNvSpPr txBox="1"/>
          <p:nvPr/>
        </p:nvSpPr>
        <p:spPr>
          <a:xfrm>
            <a:off x="5184525" y="4057362"/>
            <a:ext cx="93653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EBEBEB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lvl1pPr>
          </a:lstStyle>
          <a:p>
            <a:r>
              <a:rPr sz="1266"/>
              <a:t>deterministic</a:t>
            </a:r>
          </a:p>
        </p:txBody>
      </p:sp>
      <p:sp>
        <p:nvSpPr>
          <p:cNvPr id="265" name="particle configuration at time step n…"/>
          <p:cNvSpPr txBox="1"/>
          <p:nvPr/>
        </p:nvSpPr>
        <p:spPr>
          <a:xfrm>
            <a:off x="318019" y="2216525"/>
            <a:ext cx="4120304" cy="1998295"/>
          </a:xfrm>
          <a:prstGeom prst="rect">
            <a:avLst/>
          </a:prstGeom>
          <a:solidFill>
            <a:srgbClr val="FFFFFF"/>
          </a:solidFill>
          <a:ln w="381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 lvl="1"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lang="en-US" sz="1477" dirty="0"/>
              <a:t>  </a:t>
            </a:r>
            <a:r>
              <a:rPr sz="1477" dirty="0"/>
              <a:t>particle configuration at time step </a:t>
            </a:r>
            <a:r>
              <a:rPr sz="1477" i="1" dirty="0"/>
              <a:t>n</a:t>
            </a:r>
          </a:p>
          <a:p>
            <a:pPr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b="1" dirty="0"/>
              <a:t>           </a:t>
            </a:r>
            <a:r>
              <a:rPr lang="en-US" sz="1477" b="1" dirty="0"/>
              <a:t>  </a:t>
            </a:r>
            <a:r>
              <a:rPr sz="1477" dirty="0"/>
              <a:t>sum of all forces acting on particle</a:t>
            </a:r>
          </a:p>
          <a:p>
            <a:pPr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b="1" dirty="0"/>
              <a:t>   </a:t>
            </a:r>
            <a:r>
              <a:rPr sz="1477" dirty="0"/>
              <a:t>        random diffusion vector of </a:t>
            </a:r>
            <a:br>
              <a:rPr sz="1477" dirty="0"/>
            </a:br>
            <a:r>
              <a:rPr sz="1477" dirty="0"/>
              <a:t>           magnitude ~ </a:t>
            </a:r>
          </a:p>
          <a:p>
            <a:pPr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i="1" dirty="0"/>
              <a:t>           </a:t>
            </a:r>
            <a:r>
              <a:rPr sz="1477" dirty="0"/>
              <a:t>diffusion coefficient</a:t>
            </a:r>
          </a:p>
          <a:p>
            <a:pPr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b="1" dirty="0"/>
              <a:t>           </a:t>
            </a:r>
            <a:r>
              <a:rPr sz="1477" dirty="0"/>
              <a:t>time step</a:t>
            </a:r>
          </a:p>
        </p:txBody>
      </p:sp>
      <p:sp>
        <p:nvSpPr>
          <p:cNvPr id="266" name="𝑓"/>
          <p:cNvSpPr txBox="1"/>
          <p:nvPr/>
        </p:nvSpPr>
        <p:spPr>
          <a:xfrm>
            <a:off x="2732067" y="1672069"/>
            <a:ext cx="230833" cy="4183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defRPr sz="3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250"/>
              <a:t>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Equation"/>
              <p:cNvSpPr txBox="1"/>
              <p:nvPr/>
            </p:nvSpPr>
            <p:spPr>
              <a:xfrm>
                <a:off x="2287426" y="3238120"/>
                <a:ext cx="892745" cy="21634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406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𝑁𝑜𝑟𝑚</m:t>
                      </m:r>
                      <m:r>
                        <a:rPr sz="1406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sz="1406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426" y="3238120"/>
                <a:ext cx="892745" cy="216341"/>
              </a:xfrm>
              <a:prstGeom prst="rect">
                <a:avLst/>
              </a:prstGeom>
              <a:blipFill>
                <a:blip r:embed="rId3"/>
                <a:stretch>
                  <a:fillRect l="-4286" r="-7143" b="-27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Equation"/>
              <p:cNvSpPr txBox="1"/>
              <p:nvPr/>
            </p:nvSpPr>
            <p:spPr>
              <a:xfrm>
                <a:off x="516522" y="3011064"/>
                <a:ext cx="169021" cy="2273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sz="1477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6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2" y="3011064"/>
                <a:ext cx="169021" cy="227306"/>
              </a:xfrm>
              <a:prstGeom prst="rect">
                <a:avLst/>
              </a:prstGeom>
              <a:blipFill>
                <a:blip r:embed="rId4"/>
                <a:stretch>
                  <a:fillRect l="-28571" r="-21429" b="-52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Rectangle"/>
          <p:cNvSpPr txBox="1"/>
          <p:nvPr/>
        </p:nvSpPr>
        <p:spPr>
          <a:xfrm>
            <a:off x="318019" y="1554613"/>
            <a:ext cx="4120304" cy="653294"/>
          </a:xfrm>
          <a:prstGeom prst="rect">
            <a:avLst/>
          </a:prstGeom>
          <a:solidFill>
            <a:srgbClr val="FFFFFF"/>
          </a:solidFill>
          <a:ln w="38100">
            <a:solidFill>
              <a:srgbClr val="424242"/>
            </a:solidFill>
            <a:miter lim="400000"/>
          </a:ln>
        </p:spPr>
        <p:txBody>
          <a:bodyPr lIns="35719" tIns="35719" rIns="35719" bIns="35719"/>
          <a:lstStyle/>
          <a:p>
            <a:pPr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47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Equation"/>
              <p:cNvSpPr txBox="1"/>
              <p:nvPr/>
            </p:nvSpPr>
            <p:spPr>
              <a:xfrm>
                <a:off x="647442" y="1607755"/>
                <a:ext cx="3735510" cy="5529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sz="1758" i="1">
                                  <a:solidFill>
                                    <a:srgbClr val="4242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758" i="1">
                                  <a:solidFill>
                                    <a:srgbClr val="4242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sz="1758" i="1">
                                  <a:solidFill>
                                    <a:srgbClr val="42424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𝐷𝑓</m:t>
                      </m:r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ad>
                        <m:radPr>
                          <m:degHide m:val="on"/>
                          <m:ctrl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m:rPr>
                              <m:sty m:val="p"/>
                            </m:r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sz="1758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7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42" y="1607755"/>
                <a:ext cx="3735510" cy="552972"/>
              </a:xfrm>
              <a:prstGeom prst="rect">
                <a:avLst/>
              </a:prstGeom>
              <a:blipFill>
                <a:blip r:embed="rId5"/>
                <a:stretch>
                  <a:fillRect l="-678" r="-678" b="-909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Equation"/>
              <p:cNvSpPr txBox="1"/>
              <p:nvPr/>
            </p:nvSpPr>
            <p:spPr>
              <a:xfrm>
                <a:off x="516521" y="2308586"/>
                <a:ext cx="279372" cy="2488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61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1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161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1617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7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1" y="2308586"/>
                <a:ext cx="279372" cy="248851"/>
              </a:xfrm>
              <a:prstGeom prst="rect">
                <a:avLst/>
              </a:prstGeom>
              <a:blipFill>
                <a:blip r:embed="rId6"/>
                <a:stretch>
                  <a:fillRect l="-17391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Equation"/>
              <p:cNvSpPr txBox="1"/>
              <p:nvPr/>
            </p:nvSpPr>
            <p:spPr>
              <a:xfrm>
                <a:off x="516521" y="2654449"/>
                <a:ext cx="523541" cy="2273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47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47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147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477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7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1" y="2654449"/>
                <a:ext cx="523541" cy="227306"/>
              </a:xfrm>
              <a:prstGeom prst="rect">
                <a:avLst/>
              </a:prstGeom>
              <a:blipFill>
                <a:blip r:embed="rId7"/>
                <a:stretch>
                  <a:fillRect l="-9524" r="-9524" b="-263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Equation"/>
              <p:cNvSpPr txBox="1"/>
              <p:nvPr/>
            </p:nvSpPr>
            <p:spPr>
              <a:xfrm>
                <a:off x="516522" y="3593140"/>
                <a:ext cx="180242" cy="2273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sz="1477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7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2" y="3593140"/>
                <a:ext cx="180242" cy="227306"/>
              </a:xfrm>
              <a:prstGeom prst="rect">
                <a:avLst/>
              </a:prstGeom>
              <a:blipFill>
                <a:blip r:embed="rId8"/>
                <a:stretch>
                  <a:fillRect l="-26667" r="-20000" b="-52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Equation"/>
              <p:cNvSpPr txBox="1"/>
              <p:nvPr/>
            </p:nvSpPr>
            <p:spPr>
              <a:xfrm>
                <a:off x="516522" y="3930221"/>
                <a:ext cx="235449" cy="2273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sz="1477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7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2" y="3930221"/>
                <a:ext cx="235449" cy="227306"/>
              </a:xfrm>
              <a:prstGeom prst="rect">
                <a:avLst/>
              </a:prstGeom>
              <a:blipFill>
                <a:blip r:embed="rId9"/>
                <a:stretch>
                  <a:fillRect l="-21053" r="-10526" b="-52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104058"/>
      </p:ext>
    </p:extLst>
  </p:cSld>
  <p:clrMapOvr>
    <a:masterClrMapping/>
  </p:clrMapOvr>
  <p:transition spd="med" advClick="0" advTm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90834 -0.072879" pathEditMode="relative">
                                      <p:cBhvr>
                                        <p:cTn id="6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EnergyLandscape_k_0.png" descr="EnergyLandscape_k_0.png"/>
          <p:cNvPicPr>
            <a:picLocks noChangeAspect="1"/>
          </p:cNvPicPr>
          <p:nvPr/>
        </p:nvPicPr>
        <p:blipFill>
          <a:blip r:embed="rId2"/>
          <a:srcRect l="24876" t="20443" r="20326" b="38363"/>
          <a:stretch>
            <a:fillRect/>
          </a:stretch>
        </p:blipFill>
        <p:spPr>
          <a:xfrm>
            <a:off x="236933" y="1454577"/>
            <a:ext cx="8795656" cy="5063934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sp>
        <p:nvSpPr>
          <p:cNvPr id="277" name="Line"/>
          <p:cNvSpPr/>
          <p:nvPr/>
        </p:nvSpPr>
        <p:spPr>
          <a:xfrm>
            <a:off x="6672473" y="4923136"/>
            <a:ext cx="1174345" cy="36599"/>
          </a:xfrm>
          <a:prstGeom prst="line">
            <a:avLst/>
          </a:prstGeom>
          <a:ln w="139700">
            <a:solidFill>
              <a:srgbClr val="FF26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4000"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812"/>
          </a:p>
        </p:txBody>
      </p:sp>
      <p:sp>
        <p:nvSpPr>
          <p:cNvPr id="278" name="𝑓(𝑥1)"/>
          <p:cNvSpPr txBox="1"/>
          <p:nvPr/>
        </p:nvSpPr>
        <p:spPr>
          <a:xfrm rot="18576918">
            <a:off x="6636315" y="4044396"/>
            <a:ext cx="741974" cy="34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 marL="40638" marR="40638" defTabSz="910796">
              <a:defRPr sz="2600" b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828" b="1"/>
              <a:t>𝑓</a:t>
            </a:r>
            <a:r>
              <a:rPr sz="1828"/>
              <a:t>(</a:t>
            </a:r>
            <a:r>
              <a:rPr sz="1828" b="1"/>
              <a:t>𝑥</a:t>
            </a:r>
            <a:r>
              <a:rPr sz="1828" i="1" baseline="-5999"/>
              <a:t>1</a:t>
            </a:r>
            <a:r>
              <a:rPr sz="1828"/>
              <a:t>)</a:t>
            </a:r>
          </a:p>
        </p:txBody>
      </p:sp>
      <p:sp>
        <p:nvSpPr>
          <p:cNvPr id="279" name="Line"/>
          <p:cNvSpPr/>
          <p:nvPr/>
        </p:nvSpPr>
        <p:spPr>
          <a:xfrm flipH="1" flipV="1">
            <a:off x="6708633" y="4942498"/>
            <a:ext cx="470971" cy="822026"/>
          </a:xfrm>
          <a:prstGeom prst="line">
            <a:avLst/>
          </a:prstGeom>
          <a:ln w="63500">
            <a:solidFill>
              <a:srgbClr val="FF7E79"/>
            </a:solidFill>
            <a:prstDash val="sysDot"/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defTabSz="321457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0" name="Line"/>
          <p:cNvSpPr/>
          <p:nvPr/>
        </p:nvSpPr>
        <p:spPr>
          <a:xfrm flipH="1">
            <a:off x="6717973" y="4376401"/>
            <a:ext cx="491201" cy="511559"/>
          </a:xfrm>
          <a:prstGeom prst="line">
            <a:avLst/>
          </a:prstGeom>
          <a:ln w="63500">
            <a:solidFill>
              <a:srgbClr val="FF2F92"/>
            </a:solidFill>
            <a:prstDash val="sysDot"/>
            <a:miter lim="400000"/>
            <a:head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 defTabSz="321457">
              <a:defRPr sz="1200" b="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81" name="R"/>
          <p:cNvSpPr txBox="1"/>
          <p:nvPr/>
        </p:nvSpPr>
        <p:spPr>
          <a:xfrm rot="3485579">
            <a:off x="6979334" y="5208051"/>
            <a:ext cx="382875" cy="30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 marL="57799" marR="57799" algn="l" defTabSz="1295400">
              <a:defRPr sz="260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rPr sz="1828"/>
              <a:t>R</a:t>
            </a:r>
          </a:p>
        </p:txBody>
      </p:sp>
      <p:sp>
        <p:nvSpPr>
          <p:cNvPr id="282" name="X1"/>
          <p:cNvSpPr/>
          <p:nvPr/>
        </p:nvSpPr>
        <p:spPr>
          <a:xfrm rot="21519606">
            <a:off x="6300374" y="4547092"/>
            <a:ext cx="779515" cy="753321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sz="4000" b="0">
                <a:solidFill>
                  <a:srgbClr val="21212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sz="2812"/>
              <a:t>X</a:t>
            </a:r>
            <a:r>
              <a:rPr sz="2812" i="1" baseline="-5999"/>
              <a:t>1</a:t>
            </a:r>
          </a:p>
        </p:txBody>
      </p:sp>
      <p:sp>
        <p:nvSpPr>
          <p:cNvPr id="283" name="𝑓(𝑥1)+R"/>
          <p:cNvSpPr txBox="1"/>
          <p:nvPr/>
        </p:nvSpPr>
        <p:spPr>
          <a:xfrm rot="21493325">
            <a:off x="7266393" y="4429965"/>
            <a:ext cx="1291731" cy="30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 marL="40638" marR="40638" defTabSz="910796">
              <a:defRPr sz="2600" b="0">
                <a:solidFill>
                  <a:srgbClr val="FFFFFF"/>
                </a:solidFill>
                <a:effectLst>
                  <a:outerShdw blurRad="12700" dist="38100" dir="18900000" rotWithShape="0">
                    <a:srgbClr val="000000"/>
                  </a:outerShdw>
                </a:effectLst>
                <a:uFill>
                  <a:solidFill>
                    <a:srgbClr val="474747"/>
                  </a:solidFill>
                </a:u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rPr sz="1828" b="1"/>
              <a:t>𝑓</a:t>
            </a:r>
            <a:r>
              <a:rPr sz="1828"/>
              <a:t>(</a:t>
            </a:r>
            <a:r>
              <a:rPr sz="1828" b="1"/>
              <a:t>𝑥</a:t>
            </a:r>
            <a:r>
              <a:rPr sz="1828" i="1" baseline="-5999"/>
              <a:t>1</a:t>
            </a:r>
            <a:r>
              <a:rPr sz="1828"/>
              <a:t>)+R</a:t>
            </a:r>
          </a:p>
        </p:txBody>
      </p:sp>
      <p:sp>
        <p:nvSpPr>
          <p:cNvPr id="284" name="stochastic"/>
          <p:cNvSpPr txBox="1"/>
          <p:nvPr/>
        </p:nvSpPr>
        <p:spPr>
          <a:xfrm>
            <a:off x="6435409" y="5856586"/>
            <a:ext cx="72738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EBEBEB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lvl1pPr>
          </a:lstStyle>
          <a:p>
            <a:r>
              <a:rPr sz="1266"/>
              <a:t>stochastic</a:t>
            </a:r>
          </a:p>
        </p:txBody>
      </p:sp>
      <p:sp>
        <p:nvSpPr>
          <p:cNvPr id="285" name="deterministic"/>
          <p:cNvSpPr txBox="1"/>
          <p:nvPr/>
        </p:nvSpPr>
        <p:spPr>
          <a:xfrm>
            <a:off x="5803650" y="3723986"/>
            <a:ext cx="93653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EBEBEB"/>
                </a:solidFill>
                <a:effectLst>
                  <a:outerShdw blurRad="12700" dist="63500" dir="18900000" rotWithShape="0">
                    <a:srgbClr val="000000"/>
                  </a:outerShdw>
                </a:effectLst>
              </a:defRPr>
            </a:lvl1pPr>
          </a:lstStyle>
          <a:p>
            <a:r>
              <a:rPr sz="1266"/>
              <a:t>deterministic</a:t>
            </a:r>
          </a:p>
        </p:txBody>
      </p:sp>
      <p:sp>
        <p:nvSpPr>
          <p:cNvPr id="286" name="Brownian dynamics: a random walk in the energy landscape (aka, a Wiener proces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Brownian dynamics:</a:t>
            </a:r>
            <a:r>
              <a:t> a random walk in the energy landscape (aka, a Wiener process)</a:t>
            </a:r>
          </a:p>
        </p:txBody>
      </p:sp>
      <p:sp>
        <p:nvSpPr>
          <p:cNvPr id="287" name="particle configuration at time step n…"/>
          <p:cNvSpPr txBox="1"/>
          <p:nvPr/>
        </p:nvSpPr>
        <p:spPr>
          <a:xfrm>
            <a:off x="318019" y="2216525"/>
            <a:ext cx="4120304" cy="1998295"/>
          </a:xfrm>
          <a:prstGeom prst="rect">
            <a:avLst/>
          </a:prstGeom>
          <a:solidFill>
            <a:srgbClr val="FFFFFF"/>
          </a:solidFill>
          <a:ln w="381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 lvl="1"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b="1"/>
              <a:t>    </a:t>
            </a:r>
            <a:r>
              <a:rPr sz="1477"/>
              <a:t>       particle configuration at time step </a:t>
            </a:r>
            <a:r>
              <a:rPr sz="1477" i="1"/>
              <a:t>n</a:t>
            </a:r>
          </a:p>
          <a:p>
            <a:pPr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b="1"/>
              <a:t>           </a:t>
            </a:r>
            <a:r>
              <a:rPr sz="1477"/>
              <a:t>sum of all forces acting on particle</a:t>
            </a:r>
          </a:p>
          <a:p>
            <a:pPr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b="1"/>
              <a:t>   </a:t>
            </a:r>
            <a:r>
              <a:rPr sz="1477"/>
              <a:t>        random diffusion vector of </a:t>
            </a:r>
            <a:br>
              <a:rPr sz="1477"/>
            </a:br>
            <a:r>
              <a:rPr sz="1477"/>
              <a:t>           magnitude ~ </a:t>
            </a:r>
          </a:p>
          <a:p>
            <a:pPr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i="1"/>
              <a:t>           </a:t>
            </a:r>
            <a:r>
              <a:rPr sz="1477"/>
              <a:t>diffusion coefficient</a:t>
            </a:r>
          </a:p>
          <a:p>
            <a:pPr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1477" b="1"/>
              <a:t>           </a:t>
            </a:r>
            <a:r>
              <a:rPr sz="1477"/>
              <a:t>time step</a:t>
            </a:r>
          </a:p>
        </p:txBody>
      </p:sp>
      <p:sp>
        <p:nvSpPr>
          <p:cNvPr id="288" name="𝑓"/>
          <p:cNvSpPr txBox="1"/>
          <p:nvPr/>
        </p:nvSpPr>
        <p:spPr>
          <a:xfrm>
            <a:off x="2732067" y="1672069"/>
            <a:ext cx="230833" cy="4183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457200">
              <a:defRPr sz="3200">
                <a:solidFill>
                  <a:srgbClr val="42424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2250"/>
              <a:t>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Equation"/>
              <p:cNvSpPr txBox="1"/>
              <p:nvPr/>
            </p:nvSpPr>
            <p:spPr>
              <a:xfrm>
                <a:off x="2287426" y="3238120"/>
                <a:ext cx="892745" cy="21634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406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𝑁𝑜𝑟𝑚</m:t>
                      </m:r>
                      <m:r>
                        <a:rPr sz="1406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sz="1406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8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426" y="3238120"/>
                <a:ext cx="892745" cy="216341"/>
              </a:xfrm>
              <a:prstGeom prst="rect">
                <a:avLst/>
              </a:prstGeom>
              <a:blipFill>
                <a:blip r:embed="rId3"/>
                <a:stretch>
                  <a:fillRect l="-4286" r="-7143" b="-27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Equation"/>
              <p:cNvSpPr txBox="1"/>
              <p:nvPr/>
            </p:nvSpPr>
            <p:spPr>
              <a:xfrm>
                <a:off x="516522" y="3011064"/>
                <a:ext cx="169021" cy="2273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sz="1477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9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2" y="3011064"/>
                <a:ext cx="169021" cy="227306"/>
              </a:xfrm>
              <a:prstGeom prst="rect">
                <a:avLst/>
              </a:prstGeom>
              <a:blipFill>
                <a:blip r:embed="rId4"/>
                <a:stretch>
                  <a:fillRect l="-28571" r="-21429" b="-52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Rectangle"/>
          <p:cNvSpPr txBox="1"/>
          <p:nvPr/>
        </p:nvSpPr>
        <p:spPr>
          <a:xfrm>
            <a:off x="318019" y="1554613"/>
            <a:ext cx="4120304" cy="653294"/>
          </a:xfrm>
          <a:prstGeom prst="rect">
            <a:avLst/>
          </a:prstGeom>
          <a:solidFill>
            <a:srgbClr val="FFFFFF"/>
          </a:solidFill>
          <a:ln w="38100">
            <a:solidFill>
              <a:srgbClr val="424242"/>
            </a:solidFill>
            <a:miter lim="400000"/>
          </a:ln>
        </p:spPr>
        <p:txBody>
          <a:bodyPr lIns="35719" tIns="35719" rIns="35719" bIns="35719"/>
          <a:lstStyle/>
          <a:p>
            <a:pPr defTabSz="910796">
              <a:lnSpc>
                <a:spcPct val="120000"/>
              </a:lnSpc>
              <a:spcBef>
                <a:spcPts val="633"/>
              </a:spcBef>
              <a:defRPr sz="2100" b="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47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Equation"/>
              <p:cNvSpPr txBox="1"/>
              <p:nvPr/>
            </p:nvSpPr>
            <p:spPr>
              <a:xfrm>
                <a:off x="647442" y="1607755"/>
                <a:ext cx="3735510" cy="55297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sz="1758" i="1">
                                  <a:solidFill>
                                    <a:srgbClr val="4242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758" i="1">
                                  <a:solidFill>
                                    <a:srgbClr val="42424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sz="1758" i="1">
                                  <a:solidFill>
                                    <a:srgbClr val="42424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𝐷𝑓</m:t>
                      </m:r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ad>
                        <m:radPr>
                          <m:degHide m:val="on"/>
                          <m:ctrl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m:rPr>
                              <m:sty m:val="p"/>
                            </m:rP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sz="1758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sz="1758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sz="1758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42" y="1607755"/>
                <a:ext cx="3735510" cy="552972"/>
              </a:xfrm>
              <a:prstGeom prst="rect">
                <a:avLst/>
              </a:prstGeom>
              <a:blipFill>
                <a:blip r:embed="rId5"/>
                <a:stretch>
                  <a:fillRect l="-678" r="-678" b="-909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Equation"/>
              <p:cNvSpPr txBox="1"/>
              <p:nvPr/>
            </p:nvSpPr>
            <p:spPr>
              <a:xfrm>
                <a:off x="516521" y="2308586"/>
                <a:ext cx="279372" cy="2488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61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1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161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sz="1617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1" y="2308586"/>
                <a:ext cx="279372" cy="248851"/>
              </a:xfrm>
              <a:prstGeom prst="rect">
                <a:avLst/>
              </a:prstGeom>
              <a:blipFill>
                <a:blip r:embed="rId6"/>
                <a:stretch>
                  <a:fillRect l="-17391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Equation"/>
              <p:cNvSpPr txBox="1"/>
              <p:nvPr/>
            </p:nvSpPr>
            <p:spPr>
              <a:xfrm>
                <a:off x="516521" y="2654449"/>
                <a:ext cx="523541" cy="2273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47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47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1477" i="1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477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1" y="2654449"/>
                <a:ext cx="523541" cy="227306"/>
              </a:xfrm>
              <a:prstGeom prst="rect">
                <a:avLst/>
              </a:prstGeom>
              <a:blipFill>
                <a:blip r:embed="rId7"/>
                <a:stretch>
                  <a:fillRect l="-9524" r="-9524" b="-2631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Equation"/>
              <p:cNvSpPr txBox="1"/>
              <p:nvPr/>
            </p:nvSpPr>
            <p:spPr>
              <a:xfrm>
                <a:off x="516522" y="3593140"/>
                <a:ext cx="180242" cy="2273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sz="1477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9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2" y="3593140"/>
                <a:ext cx="180242" cy="227306"/>
              </a:xfrm>
              <a:prstGeom prst="rect">
                <a:avLst/>
              </a:prstGeom>
              <a:blipFill>
                <a:blip r:embed="rId8"/>
                <a:stretch>
                  <a:fillRect l="-26667" r="-20000" b="-52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Equation"/>
              <p:cNvSpPr txBox="1"/>
              <p:nvPr/>
            </p:nvSpPr>
            <p:spPr>
              <a:xfrm>
                <a:off x="516522" y="3930221"/>
                <a:ext cx="235449" cy="2273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sz="1477" i="1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sz="1477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29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22" y="3930221"/>
                <a:ext cx="235449" cy="227306"/>
              </a:xfrm>
              <a:prstGeom prst="rect">
                <a:avLst/>
              </a:prstGeom>
              <a:blipFill>
                <a:blip r:embed="rId9"/>
                <a:stretch>
                  <a:fillRect l="-21053" r="-10526" b="-526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0016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3614 0.006059" pathEditMode="relative">
                                      <p:cBhvr>
                                        <p:cTn id="6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20466</TotalTime>
  <Words>874</Words>
  <Application>Microsoft Macintosh PowerPoint</Application>
  <PresentationFormat>On-screen Show (4:3)</PresentationFormat>
  <Paragraphs>146</Paragraphs>
  <Slides>21</Slides>
  <Notes>4</Notes>
  <HiddenSlides>0</HiddenSlides>
  <MMClips>9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Arial</vt:lpstr>
      <vt:lpstr>Arial Narrow</vt:lpstr>
      <vt:lpstr>Calibri</vt:lpstr>
      <vt:lpstr>Calibri Light</vt:lpstr>
      <vt:lpstr>Cambria Math</vt:lpstr>
      <vt:lpstr>Century Gothic</vt:lpstr>
      <vt:lpstr>Gill Sans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Lucida Fax</vt:lpstr>
      <vt:lpstr>Lucida Fax Regular</vt:lpstr>
      <vt:lpstr>Optima</vt:lpstr>
      <vt:lpstr>Times</vt:lpstr>
      <vt:lpstr>Times New Roman</vt:lpstr>
      <vt:lpstr>Office Theme</vt:lpstr>
      <vt:lpstr>White</vt:lpstr>
      <vt:lpstr>Representing a dynamic system of interacting parts</vt:lpstr>
      <vt:lpstr>I. Parts (configuration space)</vt:lpstr>
      <vt:lpstr>II. Interactions</vt:lpstr>
      <vt:lpstr>III. Dynamics – rules for updating a system’s configuration over time due to interacions</vt:lpstr>
      <vt:lpstr>A molecular dynamics simulation of interacting proteins</vt:lpstr>
      <vt:lpstr>Larger systems: transport through nuclear pore complexes</vt:lpstr>
      <vt:lpstr>Solution I – reduce the dimensionality of C-space, run much faster, and save the day (but how?)</vt:lpstr>
      <vt:lpstr>Brownian dynamics: a random walk in the energy landscape (aka, a Wiener process)</vt:lpstr>
      <vt:lpstr>Brownian dynamics: a random walk in the energy landscape (aka, a Wiener process)</vt:lpstr>
      <vt:lpstr>How much do we move through random collisions? Random walk theory</vt:lpstr>
      <vt:lpstr>What distribution do Langevin dynamics and Brownian dynamics converge to?</vt:lpstr>
      <vt:lpstr>Is it enough? BD rids us only of the water molecules</vt:lpstr>
      <vt:lpstr>Solution II – coarse graining</vt:lpstr>
      <vt:lpstr>a. Representation of system’s parts embedded in a high-dimensional configuration space</vt:lpstr>
      <vt:lpstr>a. Representation of system’s parts embedded in a high-dimensional configuration space</vt:lpstr>
      <vt:lpstr>a. Representation of system’s parts embedded in a high-dimensional configuration space</vt:lpstr>
      <vt:lpstr>a. Representation of system’s parts embedded in a high-dimensional configuration space</vt:lpstr>
      <vt:lpstr>b. Representation of system’s interactions: sum of force vectors acting on system’s parts (parametrized to fit the data)</vt:lpstr>
      <vt:lpstr>c. Representation of system’s dynamics: Brownian dynamics (a random walk in the force field’s energy landscape)</vt:lpstr>
      <vt:lpstr>Result: simulation of enormous system becomes feasible</vt:lpstr>
      <vt:lpstr>Theory for string of beads model – random  walk all over again</vt:lpstr>
      <vt:lpstr>Seminar Tzair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dynamic lives of proteins:  spatiotemporal modeling and simulations</dc:title>
  <dc:creator>Barak Raveh</dc:creator>
  <cp:lastModifiedBy>Barak Raveh</cp:lastModifiedBy>
  <cp:revision>44</cp:revision>
  <dcterms:created xsi:type="dcterms:W3CDTF">2020-05-26T07:33:12Z</dcterms:created>
  <dcterms:modified xsi:type="dcterms:W3CDTF">2021-06-13T15:04:17Z</dcterms:modified>
</cp:coreProperties>
</file>